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17"/>
  </p:notesMasterIdLst>
  <p:sldIdLst>
    <p:sldId id="272" r:id="rId6"/>
    <p:sldId id="268" r:id="rId7"/>
    <p:sldId id="269" r:id="rId8"/>
    <p:sldId id="267" r:id="rId9"/>
    <p:sldId id="266" r:id="rId10"/>
    <p:sldId id="273" r:id="rId11"/>
    <p:sldId id="274" r:id="rId12"/>
    <p:sldId id="275" r:id="rId13"/>
    <p:sldId id="276" r:id="rId14"/>
    <p:sldId id="278" r:id="rId15"/>
    <p:sldId id="27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86" d="100"/>
          <a:sy n="86" d="100"/>
        </p:scale>
        <p:origin x="66"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E1DED5-DBA2-4C16-B3C6-7945301F278A}" type="datetimeFigureOut">
              <a:rPr lang="en-AU" smtClean="0"/>
              <a:t>14/11/2019</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3C87DB-F03B-4DB4-A70E-668E1A23B673}" type="slidenum">
              <a:rPr lang="en-AU" smtClean="0"/>
              <a:t>‹#›</a:t>
            </a:fld>
            <a:endParaRPr lang="en-AU"/>
          </a:p>
        </p:txBody>
      </p:sp>
    </p:spTree>
    <p:extLst>
      <p:ext uri="{BB962C8B-B14F-4D97-AF65-F5344CB8AC3E}">
        <p14:creationId xmlns:p14="http://schemas.microsoft.com/office/powerpoint/2010/main" val="230994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xfrm>
            <a:off x="685800" y="1143000"/>
            <a:ext cx="5486400" cy="3086100"/>
          </a:xfrm>
          <a:ln/>
        </p:spPr>
      </p:sp>
      <p:sp>
        <p:nvSpPr>
          <p:cNvPr id="747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AU" sz="1200" dirty="0"/>
              <a:t>1. Increased risk of preventable complications such as falls, pressure injuries, delirium and failure to return to premorbid function, as well as adverse outcomes such as unexpected death, or early and unplanned entry into residential care.</a:t>
            </a:r>
          </a:p>
          <a:p>
            <a:endParaRPr lang="en-AU"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51985D1-1F4F-4016-9994-042BF2FBA586}" type="slidenum">
              <a:rPr kumimoji="0" lang="en-US"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en-US"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209364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CCOP</a:t>
            </a:r>
            <a:r>
              <a:rPr lang="en-AU" baseline="0" dirty="0"/>
              <a:t> addresses part of this section of the standard</a:t>
            </a:r>
            <a:endParaRPr lang="en-AU"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51985D1-1F4F-4016-9994-042BF2FBA586}" type="slidenum">
              <a:rPr kumimoji="0" lang="en-US"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a:t>
            </a:fld>
            <a:endParaRPr kumimoji="0" lang="en-US"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0320097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008BCB"/>
        </a:solidFill>
        <a:effectLst/>
      </p:bgPr>
    </p:bg>
    <p:spTree>
      <p:nvGrpSpPr>
        <p:cNvPr id="1" name=""/>
        <p:cNvGrpSpPr/>
        <p:nvPr/>
      </p:nvGrpSpPr>
      <p:grpSpPr>
        <a:xfrm>
          <a:off x="0" y="0"/>
          <a:ext cx="0" cy="0"/>
          <a:chOff x="0" y="0"/>
          <a:chExt cx="0" cy="0"/>
        </a:xfrm>
      </p:grpSpPr>
      <p:pic>
        <p:nvPicPr>
          <p:cNvPr id="4" name="Picture 10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SA-Health-rev-1-450px.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552517" y="5122864"/>
            <a:ext cx="1919816" cy="139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itle Placeholder 1"/>
          <p:cNvSpPr>
            <a:spLocks noGrp="1"/>
          </p:cNvSpPr>
          <p:nvPr>
            <p:ph type="ctrTitle"/>
          </p:nvPr>
        </p:nvSpPr>
        <p:spPr>
          <a:xfrm>
            <a:off x="3407834" y="1557339"/>
            <a:ext cx="7869767" cy="1470025"/>
          </a:xfrm>
        </p:spPr>
        <p:txBody>
          <a:bodyPr/>
          <a:lstStyle>
            <a:lvl1pPr>
              <a:defRPr smtClean="0">
                <a:solidFill>
                  <a:schemeClr val="bg1"/>
                </a:solidFill>
                <a:latin typeface="Arial" charset="0"/>
                <a:cs typeface="Arial" charset="0"/>
              </a:defRPr>
            </a:lvl1pPr>
          </a:lstStyle>
          <a:p>
            <a:pPr lvl="0"/>
            <a:r>
              <a:rPr lang="en-US" altLang="en-US" noProof="0"/>
              <a:t>Click to edit Master title style</a:t>
            </a:r>
            <a:endParaRPr lang="en-AU" altLang="en-US" noProof="0"/>
          </a:p>
        </p:txBody>
      </p:sp>
      <p:sp>
        <p:nvSpPr>
          <p:cNvPr id="13317" name="Text Placeholder 2"/>
          <p:cNvSpPr>
            <a:spLocks noGrp="1"/>
          </p:cNvSpPr>
          <p:nvPr>
            <p:ph type="subTitle" idx="1"/>
          </p:nvPr>
        </p:nvSpPr>
        <p:spPr>
          <a:xfrm>
            <a:off x="3407834" y="3860800"/>
            <a:ext cx="7871884" cy="838200"/>
          </a:xfrm>
        </p:spPr>
        <p:txBody>
          <a:bodyPr/>
          <a:lstStyle>
            <a:lvl1pPr marL="0" indent="0">
              <a:buFont typeface="Arial" charset="0"/>
              <a:buNone/>
              <a:defRPr smtClean="0">
                <a:solidFill>
                  <a:schemeClr val="bg1"/>
                </a:solidFill>
                <a:latin typeface="Arial" charset="0"/>
                <a:cs typeface="Arial" charset="0"/>
              </a:defRPr>
            </a:lvl1pPr>
          </a:lstStyle>
          <a:p>
            <a:pPr lvl="0"/>
            <a:r>
              <a:rPr lang="en-US" altLang="en-US" noProof="0"/>
              <a:t>Click to edit Master subtitle style</a:t>
            </a:r>
            <a:endParaRPr lang="en-AU" altLang="en-US" noProof="0"/>
          </a:p>
        </p:txBody>
      </p:sp>
    </p:spTree>
    <p:extLst>
      <p:ext uri="{BB962C8B-B14F-4D97-AF65-F5344CB8AC3E}">
        <p14:creationId xmlns:p14="http://schemas.microsoft.com/office/powerpoint/2010/main" val="1282400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lvl1pPr>
              <a:defRPr/>
            </a:lvl1pPr>
          </a:lstStyle>
          <a:p>
            <a:pPr>
              <a:defRPr/>
            </a:pPr>
            <a:fld id="{5B45731D-5986-4C4B-ACE9-6E26C93E5878}" type="datetimeFigureOut">
              <a:rPr lang="en-US" altLang="en-US"/>
              <a:pPr>
                <a:defRPr/>
              </a:pPr>
              <a:t>11/14/2019</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fld id="{12735EDE-F429-4210-A174-32A5EB123BF2}" type="slidenum">
              <a:rPr lang="en-US" altLang="en-US"/>
              <a:pPr/>
              <a:t>‹#›</a:t>
            </a:fld>
            <a:endParaRPr lang="en-US" altLang="en-US"/>
          </a:p>
        </p:txBody>
      </p:sp>
    </p:spTree>
    <p:extLst>
      <p:ext uri="{BB962C8B-B14F-4D97-AF65-F5344CB8AC3E}">
        <p14:creationId xmlns:p14="http://schemas.microsoft.com/office/powerpoint/2010/main" val="3844882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A42C441-70B2-42E4-A962-79827261857F}" type="datetimeFigureOut">
              <a:rPr lang="en-US" altLang="en-US"/>
              <a:pPr>
                <a:defRPr/>
              </a:pPr>
              <a:t>11/14/2019</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AU"/>
          </a:p>
        </p:txBody>
      </p:sp>
      <p:sp>
        <p:nvSpPr>
          <p:cNvPr id="4" name="Slide Number Placeholder 5"/>
          <p:cNvSpPr>
            <a:spLocks noGrp="1"/>
          </p:cNvSpPr>
          <p:nvPr>
            <p:ph type="sldNum" sz="quarter" idx="12"/>
          </p:nvPr>
        </p:nvSpPr>
        <p:spPr/>
        <p:txBody>
          <a:bodyPr/>
          <a:lstStyle>
            <a:lvl1pPr>
              <a:defRPr/>
            </a:lvl1pPr>
          </a:lstStyle>
          <a:p>
            <a:fld id="{B9DBFC6C-D1B0-48CE-93B2-CEE9E00718AC}" type="slidenum">
              <a:rPr lang="en-US" altLang="en-US"/>
              <a:pPr/>
              <a:t>‹#›</a:t>
            </a:fld>
            <a:endParaRPr lang="en-US" altLang="en-US"/>
          </a:p>
        </p:txBody>
      </p:sp>
    </p:spTree>
    <p:extLst>
      <p:ext uri="{BB962C8B-B14F-4D97-AF65-F5344CB8AC3E}">
        <p14:creationId xmlns:p14="http://schemas.microsoft.com/office/powerpoint/2010/main" val="26236139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67" y="0"/>
            <a:ext cx="303318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3407834" y="274638"/>
            <a:ext cx="825711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AU" altLang="en-US"/>
          </a:p>
        </p:txBody>
      </p:sp>
      <p:sp>
        <p:nvSpPr>
          <p:cNvPr id="2052" name="Text Placeholder 2"/>
          <p:cNvSpPr>
            <a:spLocks noGrp="1"/>
          </p:cNvSpPr>
          <p:nvPr>
            <p:ph type="body" idx="1"/>
          </p:nvPr>
        </p:nvSpPr>
        <p:spPr bwMode="auto">
          <a:xfrm>
            <a:off x="3407834" y="1557338"/>
            <a:ext cx="8257117"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AU" altLang="en-US"/>
          </a:p>
        </p:txBody>
      </p:sp>
      <p:sp>
        <p:nvSpPr>
          <p:cNvPr id="4" name="Date Placeholder 3"/>
          <p:cNvSpPr>
            <a:spLocks noGrp="1"/>
          </p:cNvSpPr>
          <p:nvPr>
            <p:ph type="dt" sz="half" idx="2"/>
          </p:nvPr>
        </p:nvSpPr>
        <p:spPr>
          <a:xfrm>
            <a:off x="190500" y="6072188"/>
            <a:ext cx="2844800" cy="220662"/>
          </a:xfrm>
          <a:prstGeom prst="rect">
            <a:avLst/>
          </a:prstGeom>
        </p:spPr>
        <p:txBody>
          <a:bodyPr vert="horz" wrap="square" lIns="91440" tIns="45720" rIns="91440" bIns="45720" numCol="1" anchor="ctr" anchorCtr="0" compatLnSpc="1">
            <a:prstTxWarp prst="textNoShape">
              <a:avLst/>
            </a:prstTxWarp>
          </a:bodyPr>
          <a:lstStyle>
            <a:lvl1pPr>
              <a:defRPr sz="900" smtClean="0">
                <a:solidFill>
                  <a:srgbClr val="C5BEB7"/>
                </a:solidFill>
                <a:cs typeface="Arial" pitchFamily="34" charset="0"/>
              </a:defRPr>
            </a:lvl1pPr>
          </a:lstStyle>
          <a:p>
            <a:pPr>
              <a:defRPr/>
            </a:pPr>
            <a:fld id="{733536DB-991B-4708-B8E3-CDEA8F709CEC}" type="datetimeFigureOut">
              <a:rPr lang="en-US" altLang="en-US"/>
              <a:pPr>
                <a:defRPr/>
              </a:pPr>
              <a:t>11/14/2019</a:t>
            </a:fld>
            <a:endParaRPr lang="en-US" altLang="en-US"/>
          </a:p>
        </p:txBody>
      </p:sp>
      <p:sp>
        <p:nvSpPr>
          <p:cNvPr id="5" name="Footer Placeholder 4"/>
          <p:cNvSpPr>
            <a:spLocks noGrp="1"/>
          </p:cNvSpPr>
          <p:nvPr>
            <p:ph type="ftr" sz="quarter" idx="3"/>
          </p:nvPr>
        </p:nvSpPr>
        <p:spPr>
          <a:xfrm>
            <a:off x="3282951" y="6500813"/>
            <a:ext cx="3860800" cy="220662"/>
          </a:xfrm>
          <a:prstGeom prst="rect">
            <a:avLst/>
          </a:prstGeom>
        </p:spPr>
        <p:txBody>
          <a:bodyPr vert="horz" lIns="91440" tIns="45720" rIns="91440" bIns="45720" rtlCol="0" anchor="ctr"/>
          <a:lstStyle>
            <a:lvl1pPr algn="ctr" fontAlgn="auto">
              <a:spcBef>
                <a:spcPts val="0"/>
              </a:spcBef>
              <a:spcAft>
                <a:spcPts val="0"/>
              </a:spcAft>
              <a:defRPr sz="900">
                <a:solidFill>
                  <a:srgbClr val="ACA095">
                    <a:tint val="75000"/>
                  </a:srgbClr>
                </a:solidFill>
                <a:latin typeface="Arial" pitchFamily="34" charset="0"/>
                <a:ea typeface="+mn-ea"/>
                <a:cs typeface="Arial" pitchFamily="34" charset="0"/>
              </a:defRPr>
            </a:lvl1pPr>
          </a:lstStyle>
          <a:p>
            <a:pPr>
              <a:defRPr/>
            </a:pPr>
            <a:endParaRPr lang="en-AU"/>
          </a:p>
        </p:txBody>
      </p:sp>
      <p:sp>
        <p:nvSpPr>
          <p:cNvPr id="6" name="Slide Number Placeholder 5"/>
          <p:cNvSpPr>
            <a:spLocks noGrp="1"/>
          </p:cNvSpPr>
          <p:nvPr>
            <p:ph type="sldNum" sz="quarter" idx="4"/>
          </p:nvPr>
        </p:nvSpPr>
        <p:spPr>
          <a:xfrm>
            <a:off x="190500" y="6500813"/>
            <a:ext cx="2844800" cy="220662"/>
          </a:xfrm>
          <a:prstGeom prst="rect">
            <a:avLst/>
          </a:prstGeom>
        </p:spPr>
        <p:txBody>
          <a:bodyPr vert="horz" wrap="square" lIns="91440" tIns="45720" rIns="91440" bIns="45720" numCol="1" anchor="ctr" anchorCtr="0" compatLnSpc="1">
            <a:prstTxWarp prst="textNoShape">
              <a:avLst/>
            </a:prstTxWarp>
          </a:bodyPr>
          <a:lstStyle>
            <a:lvl1pPr>
              <a:defRPr sz="900">
                <a:solidFill>
                  <a:srgbClr val="C5BEB7"/>
                </a:solidFill>
                <a:cs typeface="Arial" panose="020B0604020202020204" pitchFamily="34" charset="0"/>
              </a:defRPr>
            </a:lvl1pPr>
          </a:lstStyle>
          <a:p>
            <a:fld id="{9A28C744-EEAD-41F6-B517-72F38C46B50C}" type="slidenum">
              <a:rPr lang="en-US" altLang="en-US"/>
              <a:pPr/>
              <a:t>‹#›</a:t>
            </a:fld>
            <a:endParaRPr lang="en-US" altLang="en-US"/>
          </a:p>
        </p:txBody>
      </p:sp>
      <p:sp>
        <p:nvSpPr>
          <p:cNvPr id="1032" name="Text Box 10"/>
          <p:cNvSpPr txBox="1">
            <a:spLocks noChangeArrowheads="1"/>
          </p:cNvSpPr>
          <p:nvPr/>
        </p:nvSpPr>
        <p:spPr bwMode="auto">
          <a:xfrm>
            <a:off x="9753600" y="6327776"/>
            <a:ext cx="2235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defRPr/>
            </a:pPr>
            <a:r>
              <a:rPr lang="en-US" altLang="en-US" sz="2000" dirty="0">
                <a:solidFill>
                  <a:srgbClr val="0077B0"/>
                </a:solidFill>
                <a:ea typeface="ＭＳ Ｐゴシック" charset="0"/>
              </a:rPr>
              <a:t>SA Health</a:t>
            </a:r>
          </a:p>
        </p:txBody>
      </p:sp>
    </p:spTree>
    <p:extLst>
      <p:ext uri="{BB962C8B-B14F-4D97-AF65-F5344CB8AC3E}">
        <p14:creationId xmlns:p14="http://schemas.microsoft.com/office/powerpoint/2010/main" val="22657031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rtl="0" eaLnBrk="0" fontAlgn="base" hangingPunct="0">
        <a:spcBef>
          <a:spcPct val="0"/>
        </a:spcBef>
        <a:spcAft>
          <a:spcPct val="0"/>
        </a:spcAft>
        <a:defRPr sz="3200" kern="1200">
          <a:solidFill>
            <a:srgbClr val="0092CF"/>
          </a:solidFill>
          <a:latin typeface="Arial" pitchFamily="34" charset="0"/>
          <a:ea typeface="ＭＳ Ｐゴシック" charset="0"/>
          <a:cs typeface="Arial" pitchFamily="34" charset="0"/>
        </a:defRPr>
      </a:lvl1pPr>
      <a:lvl2pPr algn="l" rtl="0" eaLnBrk="0" fontAlgn="base" hangingPunct="0">
        <a:spcBef>
          <a:spcPct val="0"/>
        </a:spcBef>
        <a:spcAft>
          <a:spcPct val="0"/>
        </a:spcAft>
        <a:defRPr sz="3200">
          <a:solidFill>
            <a:srgbClr val="0092CF"/>
          </a:solidFill>
          <a:latin typeface="Arial" charset="0"/>
          <a:ea typeface="ＭＳ Ｐゴシック" charset="0"/>
          <a:cs typeface="Arial" charset="0"/>
        </a:defRPr>
      </a:lvl2pPr>
      <a:lvl3pPr algn="l" rtl="0" eaLnBrk="0" fontAlgn="base" hangingPunct="0">
        <a:spcBef>
          <a:spcPct val="0"/>
        </a:spcBef>
        <a:spcAft>
          <a:spcPct val="0"/>
        </a:spcAft>
        <a:defRPr sz="3200">
          <a:solidFill>
            <a:srgbClr val="0092CF"/>
          </a:solidFill>
          <a:latin typeface="Arial" charset="0"/>
          <a:ea typeface="ＭＳ Ｐゴシック" charset="0"/>
          <a:cs typeface="Arial" charset="0"/>
        </a:defRPr>
      </a:lvl3pPr>
      <a:lvl4pPr algn="l" rtl="0" eaLnBrk="0" fontAlgn="base" hangingPunct="0">
        <a:spcBef>
          <a:spcPct val="0"/>
        </a:spcBef>
        <a:spcAft>
          <a:spcPct val="0"/>
        </a:spcAft>
        <a:defRPr sz="3200">
          <a:solidFill>
            <a:srgbClr val="0092CF"/>
          </a:solidFill>
          <a:latin typeface="Arial" charset="0"/>
          <a:ea typeface="ＭＳ Ｐゴシック" charset="0"/>
          <a:cs typeface="Arial" charset="0"/>
        </a:defRPr>
      </a:lvl4pPr>
      <a:lvl5pPr algn="l" rtl="0" eaLnBrk="0" fontAlgn="base" hangingPunct="0">
        <a:spcBef>
          <a:spcPct val="0"/>
        </a:spcBef>
        <a:spcAft>
          <a:spcPct val="0"/>
        </a:spcAft>
        <a:defRPr sz="3200">
          <a:solidFill>
            <a:srgbClr val="0092CF"/>
          </a:solidFill>
          <a:latin typeface="Arial" charset="0"/>
          <a:ea typeface="ＭＳ Ｐゴシック" charset="0"/>
          <a:cs typeface="Arial" charset="0"/>
        </a:defRPr>
      </a:lvl5pPr>
      <a:lvl6pPr marL="457200" algn="l" rtl="0" eaLnBrk="1" fontAlgn="base" hangingPunct="1">
        <a:spcBef>
          <a:spcPct val="0"/>
        </a:spcBef>
        <a:spcAft>
          <a:spcPct val="0"/>
        </a:spcAft>
        <a:defRPr sz="3200">
          <a:solidFill>
            <a:srgbClr val="0092CF"/>
          </a:solidFill>
          <a:latin typeface="Arial" charset="0"/>
          <a:cs typeface="Arial" charset="0"/>
        </a:defRPr>
      </a:lvl6pPr>
      <a:lvl7pPr marL="914400" algn="l" rtl="0" eaLnBrk="1" fontAlgn="base" hangingPunct="1">
        <a:spcBef>
          <a:spcPct val="0"/>
        </a:spcBef>
        <a:spcAft>
          <a:spcPct val="0"/>
        </a:spcAft>
        <a:defRPr sz="3200">
          <a:solidFill>
            <a:srgbClr val="0092CF"/>
          </a:solidFill>
          <a:latin typeface="Arial" charset="0"/>
          <a:cs typeface="Arial" charset="0"/>
        </a:defRPr>
      </a:lvl7pPr>
      <a:lvl8pPr marL="1371600" algn="l" rtl="0" eaLnBrk="1" fontAlgn="base" hangingPunct="1">
        <a:spcBef>
          <a:spcPct val="0"/>
        </a:spcBef>
        <a:spcAft>
          <a:spcPct val="0"/>
        </a:spcAft>
        <a:defRPr sz="3200">
          <a:solidFill>
            <a:srgbClr val="0092CF"/>
          </a:solidFill>
          <a:latin typeface="Arial" charset="0"/>
          <a:cs typeface="Arial" charset="0"/>
        </a:defRPr>
      </a:lvl8pPr>
      <a:lvl9pPr marL="1828800" algn="l" rtl="0" eaLnBrk="1" fontAlgn="base" hangingPunct="1">
        <a:spcBef>
          <a:spcPct val="0"/>
        </a:spcBef>
        <a:spcAft>
          <a:spcPct val="0"/>
        </a:spcAft>
        <a:defRPr sz="3200">
          <a:solidFill>
            <a:srgbClr val="0092CF"/>
          </a:solidFill>
          <a:latin typeface="Arial" charset="0"/>
          <a:cs typeface="Arial" charset="0"/>
        </a:defRPr>
      </a:lvl9pPr>
    </p:titleStyle>
    <p:bodyStyle>
      <a:lvl1pPr marL="342900" indent="-342900" algn="l" rtl="0" eaLnBrk="0" fontAlgn="base" hangingPunct="0">
        <a:spcBef>
          <a:spcPct val="20000"/>
        </a:spcBef>
        <a:spcAft>
          <a:spcPct val="0"/>
        </a:spcAft>
        <a:buClr>
          <a:srgbClr val="0092CF"/>
        </a:buClr>
        <a:buFont typeface="Arial" panose="020B0604020202020204" pitchFamily="34" charset="0"/>
        <a:buChar char="&gt;"/>
        <a:defRPr sz="2400" kern="1200">
          <a:solidFill>
            <a:srgbClr val="000000"/>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Clr>
          <a:srgbClr val="0092CF"/>
        </a:buClr>
        <a:buFont typeface="Arial" panose="020B0604020202020204" pitchFamily="34" charset="0"/>
        <a:buChar char="•"/>
        <a:defRPr sz="2000" kern="1200">
          <a:solidFill>
            <a:srgbClr val="000000"/>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Clr>
          <a:srgbClr val="0092CF"/>
        </a:buClr>
        <a:buSzPct val="87000"/>
        <a:buFont typeface="Wingdings" panose="05000000000000000000" pitchFamily="2" charset="2"/>
        <a:buChar char="§"/>
        <a:defRPr kern="1200">
          <a:solidFill>
            <a:srgbClr val="000000"/>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Clr>
          <a:srgbClr val="0092CF"/>
        </a:buClr>
        <a:buFont typeface="Arial" panose="020B0604020202020204" pitchFamily="34" charset="0"/>
        <a:buChar char="&gt;"/>
        <a:defRPr kern="1200">
          <a:solidFill>
            <a:srgbClr val="ACA095"/>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Clr>
          <a:srgbClr val="0092CF"/>
        </a:buClr>
        <a:buFont typeface="Arial" panose="020B0604020202020204" pitchFamily="34" charset="0"/>
        <a:buChar char="&gt;"/>
        <a:defRPr kern="1200">
          <a:solidFill>
            <a:srgbClr val="ACA095"/>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inside.sahealth.sa.gov.au/wps/wcm/connect/non-public+content/sa+health+intranet/resources/comprehensive+care+of+older+people+model+of+car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sagov.sharepoint.com/sites/CHSA/clinical/care-older-people/Pages/Home.asp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cid:image002.png@01D3E13E.ACDAAAB0"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cid:image002.png@01D3E13E.ACDAAAB0"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cid:image002.png@01D3E13E.ACDAAAB0"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cid:image002.png@01D3E13E.ACDAAAB0"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cid:image002.png@01D3E13E.ACDAAAB0"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2"/>
          <p:cNvSpPr>
            <a:spLocks noGrp="1"/>
          </p:cNvSpPr>
          <p:nvPr>
            <p:ph type="ctrTitle" idx="4294967295"/>
          </p:nvPr>
        </p:nvSpPr>
        <p:spPr>
          <a:xfrm>
            <a:off x="3040406" y="3047640"/>
            <a:ext cx="9552517" cy="1081088"/>
          </a:xfrm>
        </p:spPr>
        <p:txBody>
          <a:bodyPr/>
          <a:lstStyle/>
          <a:p>
            <a:pPr eaLnBrk="1" hangingPunct="1"/>
            <a:r>
              <a:rPr lang="en-AU" altLang="en-US" sz="3000" dirty="0" smtClean="0">
                <a:solidFill>
                  <a:schemeClr val="bg1"/>
                </a:solidFill>
                <a:ea typeface="ＭＳ Ｐゴシック" pitchFamily="34" charset="-128"/>
              </a:rPr>
              <a:t/>
            </a:r>
            <a:br>
              <a:rPr lang="en-AU" altLang="en-US" sz="3000" dirty="0" smtClean="0">
                <a:solidFill>
                  <a:schemeClr val="bg1"/>
                </a:solidFill>
                <a:ea typeface="ＭＳ Ｐゴシック" pitchFamily="34" charset="-128"/>
              </a:rPr>
            </a:br>
            <a:r>
              <a:rPr lang="en-AU" altLang="en-US" sz="3000" dirty="0" smtClean="0">
                <a:solidFill>
                  <a:schemeClr val="bg1"/>
                </a:solidFill>
                <a:ea typeface="ＭＳ Ｐゴシック" pitchFamily="34" charset="-128"/>
              </a:rPr>
              <a:t/>
            </a:r>
            <a:br>
              <a:rPr lang="en-AU" altLang="en-US" sz="3000" dirty="0" smtClean="0">
                <a:solidFill>
                  <a:schemeClr val="bg1"/>
                </a:solidFill>
                <a:ea typeface="ＭＳ Ｐゴシック" pitchFamily="34" charset="-128"/>
              </a:rPr>
            </a:br>
            <a:r>
              <a:rPr lang="en-AU" altLang="en-US" sz="3000" dirty="0" smtClean="0">
                <a:solidFill>
                  <a:schemeClr val="bg1"/>
                </a:solidFill>
                <a:ea typeface="ＭＳ Ｐゴシック" pitchFamily="34" charset="-128"/>
              </a:rPr>
              <a:t>Comprehensive Care of Older People </a:t>
            </a:r>
            <a:br>
              <a:rPr lang="en-AU" altLang="en-US" sz="3000" dirty="0" smtClean="0">
                <a:solidFill>
                  <a:schemeClr val="bg1"/>
                </a:solidFill>
                <a:ea typeface="ＭＳ Ｐゴシック" pitchFamily="34" charset="-128"/>
              </a:rPr>
            </a:br>
            <a:r>
              <a:rPr lang="en-AU" altLang="en-US" sz="3000" dirty="0" smtClean="0">
                <a:solidFill>
                  <a:schemeClr val="bg1"/>
                </a:solidFill>
                <a:ea typeface="ＭＳ Ｐゴシック" pitchFamily="34" charset="-128"/>
              </a:rPr>
              <a:t>in Country Health Hospitals </a:t>
            </a:r>
            <a:br>
              <a:rPr lang="en-AU" altLang="en-US" sz="3000" dirty="0" smtClean="0">
                <a:solidFill>
                  <a:schemeClr val="bg1"/>
                </a:solidFill>
                <a:ea typeface="ＭＳ Ｐゴシック" pitchFamily="34" charset="-128"/>
              </a:rPr>
            </a:br>
            <a:r>
              <a:rPr lang="en-AU" altLang="en-US" sz="3000" dirty="0" smtClean="0">
                <a:solidFill>
                  <a:schemeClr val="bg1"/>
                </a:solidFill>
                <a:ea typeface="ＭＳ Ｐゴシック" pitchFamily="34" charset="-128"/>
              </a:rPr>
              <a:t/>
            </a:r>
            <a:br>
              <a:rPr lang="en-AU" altLang="en-US" sz="3000" dirty="0" smtClean="0">
                <a:solidFill>
                  <a:schemeClr val="bg1"/>
                </a:solidFill>
                <a:ea typeface="ＭＳ Ｐゴシック" pitchFamily="34" charset="-128"/>
              </a:rPr>
            </a:br>
            <a:endParaRPr lang="en-AU" altLang="en-US" sz="3000" dirty="0" smtClean="0">
              <a:solidFill>
                <a:srgbClr val="000000"/>
              </a:solidFill>
              <a:ea typeface="ＭＳ Ｐゴシック" pitchFamily="34" charset="-128"/>
            </a:endParaRPr>
          </a:p>
        </p:txBody>
      </p:sp>
      <p:sp>
        <p:nvSpPr>
          <p:cNvPr id="12292" name="TextBox 5"/>
          <p:cNvSpPr txBox="1">
            <a:spLocks noChangeArrowheads="1"/>
          </p:cNvSpPr>
          <p:nvPr/>
        </p:nvSpPr>
        <p:spPr bwMode="auto">
          <a:xfrm>
            <a:off x="0" y="6411914"/>
            <a:ext cx="121920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0092CF"/>
              </a:buClr>
              <a:buFont typeface="Arial" pitchFamily="34" charset="0"/>
              <a:buChar char="&gt;"/>
              <a:defRPr sz="2400">
                <a:solidFill>
                  <a:srgbClr val="000000"/>
                </a:solidFill>
                <a:latin typeface="Arial" pitchFamily="34" charset="0"/>
                <a:ea typeface="ＭＳ Ｐゴシック" pitchFamily="34" charset="-128"/>
                <a:cs typeface="Arial" pitchFamily="34" charset="0"/>
              </a:defRPr>
            </a:lvl1pPr>
            <a:lvl2pPr marL="742950" indent="-285750" eaLnBrk="0" hangingPunct="0">
              <a:spcBef>
                <a:spcPct val="20000"/>
              </a:spcBef>
              <a:buClr>
                <a:srgbClr val="0092CF"/>
              </a:buClr>
              <a:buFont typeface="Arial" pitchFamily="34" charset="0"/>
              <a:buChar char="•"/>
              <a:defRPr sz="2000">
                <a:solidFill>
                  <a:srgbClr val="000000"/>
                </a:solidFill>
                <a:latin typeface="Arial" pitchFamily="34" charset="0"/>
                <a:ea typeface="Arial" pitchFamily="34" charset="0"/>
                <a:cs typeface="Arial" pitchFamily="34" charset="0"/>
              </a:defRPr>
            </a:lvl2pPr>
            <a:lvl3pPr marL="1143000" indent="-228600" eaLnBrk="0" hangingPunct="0">
              <a:spcBef>
                <a:spcPct val="20000"/>
              </a:spcBef>
              <a:buClr>
                <a:srgbClr val="0092CF"/>
              </a:buClr>
              <a:buSzPct val="87000"/>
              <a:buFont typeface="Wingdings" pitchFamily="2" charset="2"/>
              <a:buChar char="§"/>
              <a:defRPr>
                <a:solidFill>
                  <a:srgbClr val="000000"/>
                </a:solidFill>
                <a:latin typeface="Arial" pitchFamily="34" charset="0"/>
                <a:ea typeface="Arial" pitchFamily="34" charset="0"/>
                <a:cs typeface="Arial" pitchFamily="34" charset="0"/>
              </a:defRPr>
            </a:lvl3pPr>
            <a:lvl4pPr marL="1600200" indent="-228600" eaLnBrk="0" hangingPunct="0">
              <a:spcBef>
                <a:spcPct val="20000"/>
              </a:spcBef>
              <a:buClr>
                <a:srgbClr val="0092CF"/>
              </a:buClr>
              <a:buFont typeface="Arial" pitchFamily="34" charset="0"/>
              <a:buChar char="&gt;"/>
              <a:defRPr>
                <a:solidFill>
                  <a:srgbClr val="ACA095"/>
                </a:solidFill>
                <a:latin typeface="Arial" pitchFamily="34" charset="0"/>
                <a:ea typeface="Arial" pitchFamily="34" charset="0"/>
                <a:cs typeface="Arial" pitchFamily="34" charset="0"/>
              </a:defRPr>
            </a:lvl4pPr>
            <a:lvl5pPr marL="2057400" indent="-228600" eaLnBrk="0" hangingPunct="0">
              <a:spcBef>
                <a:spcPct val="20000"/>
              </a:spcBef>
              <a:buClr>
                <a:srgbClr val="0092CF"/>
              </a:buClr>
              <a:buFont typeface="Arial" pitchFamily="34" charset="0"/>
              <a:buChar char="&gt;"/>
              <a:defRPr>
                <a:solidFill>
                  <a:srgbClr val="ACA095"/>
                </a:solidFill>
                <a:latin typeface="Arial" pitchFamily="34" charset="0"/>
                <a:ea typeface="Arial" pitchFamily="34" charset="0"/>
                <a:cs typeface="Arial" pitchFamily="34" charset="0"/>
              </a:defRPr>
            </a:lvl5pPr>
            <a:lvl6pPr marL="2514600" indent="-228600" eaLnBrk="0" fontAlgn="base" hangingPunct="0">
              <a:spcBef>
                <a:spcPct val="20000"/>
              </a:spcBef>
              <a:spcAft>
                <a:spcPct val="0"/>
              </a:spcAft>
              <a:buClr>
                <a:srgbClr val="0092CF"/>
              </a:buClr>
              <a:buFont typeface="Arial" pitchFamily="34" charset="0"/>
              <a:buChar char="&gt;"/>
              <a:defRPr>
                <a:solidFill>
                  <a:srgbClr val="ACA095"/>
                </a:solidFill>
                <a:latin typeface="Arial" pitchFamily="34" charset="0"/>
                <a:ea typeface="Arial" pitchFamily="34" charset="0"/>
                <a:cs typeface="Arial" pitchFamily="34" charset="0"/>
              </a:defRPr>
            </a:lvl6pPr>
            <a:lvl7pPr marL="2971800" indent="-228600" eaLnBrk="0" fontAlgn="base" hangingPunct="0">
              <a:spcBef>
                <a:spcPct val="20000"/>
              </a:spcBef>
              <a:spcAft>
                <a:spcPct val="0"/>
              </a:spcAft>
              <a:buClr>
                <a:srgbClr val="0092CF"/>
              </a:buClr>
              <a:buFont typeface="Arial" pitchFamily="34" charset="0"/>
              <a:buChar char="&gt;"/>
              <a:defRPr>
                <a:solidFill>
                  <a:srgbClr val="ACA095"/>
                </a:solidFill>
                <a:latin typeface="Arial" pitchFamily="34" charset="0"/>
                <a:ea typeface="Arial" pitchFamily="34" charset="0"/>
                <a:cs typeface="Arial" pitchFamily="34" charset="0"/>
              </a:defRPr>
            </a:lvl7pPr>
            <a:lvl8pPr marL="3429000" indent="-228600" eaLnBrk="0" fontAlgn="base" hangingPunct="0">
              <a:spcBef>
                <a:spcPct val="20000"/>
              </a:spcBef>
              <a:spcAft>
                <a:spcPct val="0"/>
              </a:spcAft>
              <a:buClr>
                <a:srgbClr val="0092CF"/>
              </a:buClr>
              <a:buFont typeface="Arial" pitchFamily="34" charset="0"/>
              <a:buChar char="&gt;"/>
              <a:defRPr>
                <a:solidFill>
                  <a:srgbClr val="ACA095"/>
                </a:solidFill>
                <a:latin typeface="Arial" pitchFamily="34" charset="0"/>
                <a:ea typeface="Arial" pitchFamily="34" charset="0"/>
                <a:cs typeface="Arial" pitchFamily="34" charset="0"/>
              </a:defRPr>
            </a:lvl8pPr>
            <a:lvl9pPr marL="3886200" indent="-228600" eaLnBrk="0" fontAlgn="base" hangingPunct="0">
              <a:spcBef>
                <a:spcPct val="20000"/>
              </a:spcBef>
              <a:spcAft>
                <a:spcPct val="0"/>
              </a:spcAft>
              <a:buClr>
                <a:srgbClr val="0092CF"/>
              </a:buClr>
              <a:buFont typeface="Arial" pitchFamily="34" charset="0"/>
              <a:buChar char="&gt;"/>
              <a:defRPr>
                <a:solidFill>
                  <a:srgbClr val="ACA095"/>
                </a:solidFill>
                <a:latin typeface="Arial" pitchFamily="34" charset="0"/>
                <a:ea typeface="Arial" pitchFamily="34" charset="0"/>
                <a:cs typeface="Arial" pitchFamily="34" charset="0"/>
              </a:defRPr>
            </a:lvl9pPr>
          </a:lstStyle>
          <a:p>
            <a:pPr algn="ctr" eaLnBrk="1" hangingPunct="1">
              <a:spcBef>
                <a:spcPct val="0"/>
              </a:spcBef>
              <a:buClrTx/>
              <a:buFontTx/>
              <a:buNone/>
            </a:pPr>
            <a:r>
              <a:rPr lang="en-US" altLang="en-US" sz="800">
                <a:solidFill>
                  <a:schemeClr val="bg1"/>
                </a:solidFill>
              </a:rPr>
              <a:t>(Please insert the document’s classification in the footer – Arial-10pt and in the Properties of this document)</a:t>
            </a:r>
          </a:p>
          <a:p>
            <a:pPr algn="ctr" eaLnBrk="1" hangingPunct="1">
              <a:spcBef>
                <a:spcPct val="0"/>
              </a:spcBef>
              <a:buClrTx/>
              <a:buFontTx/>
              <a:buNone/>
            </a:pPr>
            <a:r>
              <a:rPr lang="en-US" altLang="en-US" sz="800">
                <a:solidFill>
                  <a:schemeClr val="bg1"/>
                </a:solidFill>
              </a:rPr>
              <a:t>NOTE: If this document is PUBLIC delete this footer. Public label to appear once only.</a:t>
            </a:r>
          </a:p>
          <a:p>
            <a:pPr algn="ctr" eaLnBrk="1" hangingPunct="1">
              <a:spcBef>
                <a:spcPct val="0"/>
              </a:spcBef>
              <a:buClrTx/>
              <a:buFontTx/>
              <a:buNone/>
            </a:pPr>
            <a:r>
              <a:rPr lang="en-US" altLang="en-US" sz="1000">
                <a:solidFill>
                  <a:schemeClr val="bg1"/>
                </a:solidFill>
              </a:rPr>
              <a:t>Confidentiality </a:t>
            </a:r>
            <a:r>
              <a:rPr lang="en-US" altLang="en-US" sz="1000" i="1">
                <a:solidFill>
                  <a:schemeClr val="bg1"/>
                </a:solidFill>
              </a:rPr>
              <a:t>(caveat if required)</a:t>
            </a:r>
            <a:r>
              <a:rPr lang="en-US" altLang="en-US" sz="1000">
                <a:solidFill>
                  <a:schemeClr val="bg1"/>
                </a:solidFill>
              </a:rPr>
              <a:t>-I#-A#</a:t>
            </a:r>
            <a:endParaRPr lang="en-AU" altLang="en-US" sz="1000">
              <a:solidFill>
                <a:schemeClr val="bg1"/>
              </a:solidFill>
            </a:endParaRPr>
          </a:p>
        </p:txBody>
      </p:sp>
    </p:spTree>
    <p:extLst>
      <p:ext uri="{BB962C8B-B14F-4D97-AF65-F5344CB8AC3E}">
        <p14:creationId xmlns:p14="http://schemas.microsoft.com/office/powerpoint/2010/main" val="324444660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8407" y="246357"/>
            <a:ext cx="8257117" cy="837726"/>
          </a:xfrm>
        </p:spPr>
        <p:txBody>
          <a:bodyPr/>
          <a:lstStyle/>
          <a:p>
            <a:r>
              <a:rPr lang="en-AU" dirty="0" smtClean="0"/>
              <a:t>Dignity </a:t>
            </a:r>
            <a:r>
              <a:rPr lang="en-AU" dirty="0"/>
              <a:t>in Care </a:t>
            </a:r>
            <a:r>
              <a:rPr lang="en-AU" dirty="0" smtClean="0"/>
              <a:t>Principles</a:t>
            </a:r>
            <a:r>
              <a:rPr lang="en-AU" dirty="0"/>
              <a:t/>
            </a:r>
            <a:br>
              <a:rPr lang="en-AU" dirty="0"/>
            </a:br>
            <a:endParaRPr lang="en-AU" dirty="0"/>
          </a:p>
        </p:txBody>
      </p:sp>
      <p:sp>
        <p:nvSpPr>
          <p:cNvPr id="3" name="Content Placeholder 2"/>
          <p:cNvSpPr>
            <a:spLocks noGrp="1"/>
          </p:cNvSpPr>
          <p:nvPr>
            <p:ph idx="1"/>
          </p:nvPr>
        </p:nvSpPr>
        <p:spPr>
          <a:xfrm>
            <a:off x="3454968" y="774914"/>
            <a:ext cx="8257117" cy="4525962"/>
          </a:xfrm>
        </p:spPr>
        <p:txBody>
          <a:bodyPr/>
          <a:lstStyle/>
          <a:p>
            <a:r>
              <a:rPr lang="en-AU" sz="1600" dirty="0" smtClean="0"/>
              <a:t>Zero </a:t>
            </a:r>
            <a:r>
              <a:rPr lang="en-AU" sz="1600" dirty="0"/>
              <a:t>tolerance of all forms of abuse</a:t>
            </a:r>
            <a:r>
              <a:rPr lang="en-AU" sz="1600" dirty="0" smtClean="0"/>
              <a:t>.</a:t>
            </a:r>
          </a:p>
          <a:p>
            <a:pPr marL="0" indent="0">
              <a:buNone/>
            </a:pPr>
            <a:endParaRPr lang="en-AU" sz="1600" b="1" dirty="0"/>
          </a:p>
          <a:p>
            <a:r>
              <a:rPr lang="en-AU" sz="1600" dirty="0"/>
              <a:t>Support people with the same respect you would want for yourself or a member of your family</a:t>
            </a:r>
            <a:r>
              <a:rPr lang="en-AU" sz="1600" dirty="0" smtClean="0"/>
              <a:t>.</a:t>
            </a:r>
          </a:p>
          <a:p>
            <a:pPr marL="0" indent="0">
              <a:buNone/>
            </a:pPr>
            <a:endParaRPr lang="en-AU" sz="1600" b="1" dirty="0"/>
          </a:p>
          <a:p>
            <a:r>
              <a:rPr lang="en-AU" sz="1600" dirty="0"/>
              <a:t>Treat each person as an individual by offering personalised service</a:t>
            </a:r>
            <a:r>
              <a:rPr lang="en-AU" sz="1600" dirty="0" smtClean="0"/>
              <a:t>.</a:t>
            </a:r>
          </a:p>
          <a:p>
            <a:pPr marL="0" indent="0">
              <a:buNone/>
            </a:pPr>
            <a:endParaRPr lang="en-AU" sz="1600" b="1" dirty="0"/>
          </a:p>
          <a:p>
            <a:r>
              <a:rPr lang="en-AU" sz="1600" dirty="0"/>
              <a:t>Enable people to maintain the maximum possible level of independence, choice and control</a:t>
            </a:r>
            <a:r>
              <a:rPr lang="en-AU" sz="1600" dirty="0" smtClean="0"/>
              <a:t>.</a:t>
            </a:r>
          </a:p>
          <a:p>
            <a:pPr marL="0" indent="0">
              <a:buNone/>
            </a:pPr>
            <a:endParaRPr lang="en-AU" sz="1600" b="1" dirty="0"/>
          </a:p>
          <a:p>
            <a:r>
              <a:rPr lang="en-AU" sz="1600" dirty="0"/>
              <a:t>Listen and support people to express their needs and wants</a:t>
            </a:r>
            <a:r>
              <a:rPr lang="en-AU" sz="1600" dirty="0" smtClean="0"/>
              <a:t>.</a:t>
            </a:r>
          </a:p>
          <a:p>
            <a:pPr marL="0" indent="0">
              <a:buNone/>
            </a:pPr>
            <a:endParaRPr lang="en-AU" sz="1600" b="1" dirty="0"/>
          </a:p>
          <a:p>
            <a:r>
              <a:rPr lang="en-AU" sz="1600" dirty="0"/>
              <a:t>Respect people’s privacy</a:t>
            </a:r>
            <a:r>
              <a:rPr lang="en-AU" sz="1600" dirty="0" smtClean="0"/>
              <a:t>.</a:t>
            </a:r>
          </a:p>
          <a:p>
            <a:pPr marL="0" indent="0">
              <a:buNone/>
            </a:pPr>
            <a:endParaRPr lang="en-AU" sz="1600" b="1" dirty="0"/>
          </a:p>
          <a:p>
            <a:r>
              <a:rPr lang="en-AU" sz="1600" dirty="0"/>
              <a:t>Ensure people feel able to complain without fear of retribution</a:t>
            </a:r>
            <a:r>
              <a:rPr lang="en-AU" sz="1600" dirty="0" smtClean="0"/>
              <a:t>.</a:t>
            </a:r>
          </a:p>
          <a:p>
            <a:pPr marL="0" indent="0">
              <a:buNone/>
            </a:pPr>
            <a:endParaRPr lang="en-AU" sz="1600" b="1" dirty="0"/>
          </a:p>
          <a:p>
            <a:r>
              <a:rPr lang="en-AU" sz="1600" dirty="0"/>
              <a:t>Engage with family members and carers as care partners</a:t>
            </a:r>
            <a:r>
              <a:rPr lang="en-AU" sz="1600" dirty="0" smtClean="0"/>
              <a:t>.</a:t>
            </a:r>
          </a:p>
          <a:p>
            <a:pPr marL="0" indent="0">
              <a:buNone/>
            </a:pPr>
            <a:endParaRPr lang="en-AU" sz="1600" b="1" dirty="0"/>
          </a:p>
          <a:p>
            <a:r>
              <a:rPr lang="en-AU" sz="1600" dirty="0"/>
              <a:t>Assist people to maintain confidence and a positive self-esteem</a:t>
            </a:r>
            <a:r>
              <a:rPr lang="en-AU" sz="1600" dirty="0" smtClean="0"/>
              <a:t>.</a:t>
            </a:r>
          </a:p>
          <a:p>
            <a:pPr marL="0" indent="0">
              <a:buNone/>
            </a:pPr>
            <a:endParaRPr lang="en-AU" sz="1600" b="1" dirty="0"/>
          </a:p>
          <a:p>
            <a:r>
              <a:rPr lang="en-AU" sz="1600" dirty="0"/>
              <a:t>Act to alleviate people’s loneliness and isolation.</a:t>
            </a:r>
            <a:endParaRPr lang="en-AU" sz="1600" b="1" dirty="0"/>
          </a:p>
          <a:p>
            <a:endParaRPr lang="en-AU" dirty="0"/>
          </a:p>
        </p:txBody>
      </p:sp>
    </p:spTree>
    <p:extLst>
      <p:ext uri="{BB962C8B-B14F-4D97-AF65-F5344CB8AC3E}">
        <p14:creationId xmlns:p14="http://schemas.microsoft.com/office/powerpoint/2010/main" val="25401546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6688" y="1849569"/>
            <a:ext cx="8257117" cy="2939247"/>
          </a:xfrm>
        </p:spPr>
        <p:txBody>
          <a:bodyPr/>
          <a:lstStyle/>
          <a:p>
            <a:pPr marL="0" indent="0">
              <a:buNone/>
            </a:pPr>
            <a:r>
              <a:rPr lang="en-AU" dirty="0" smtClean="0"/>
              <a:t>We all have a role in making a difference.</a:t>
            </a:r>
          </a:p>
          <a:p>
            <a:pPr marL="0" indent="0">
              <a:buNone/>
            </a:pPr>
            <a:endParaRPr lang="en-AU" dirty="0"/>
          </a:p>
          <a:p>
            <a:pPr marL="0" indent="0">
              <a:buNone/>
            </a:pPr>
            <a:r>
              <a:rPr lang="en-AU" dirty="0" smtClean="0"/>
              <a:t>What you do counts.</a:t>
            </a:r>
          </a:p>
          <a:p>
            <a:pPr marL="0" indent="0">
              <a:buNone/>
            </a:pPr>
            <a:endParaRPr lang="en-AU" dirty="0"/>
          </a:p>
          <a:p>
            <a:pPr marL="0" indent="0">
              <a:buNone/>
            </a:pPr>
            <a:r>
              <a:rPr lang="en-AU" dirty="0" smtClean="0"/>
              <a:t>Thank You</a:t>
            </a:r>
            <a:endParaRPr lang="en-AU" dirty="0"/>
          </a:p>
        </p:txBody>
      </p:sp>
      <p:sp>
        <p:nvSpPr>
          <p:cNvPr id="4" name="Title 1"/>
          <p:cNvSpPr>
            <a:spLocks noGrp="1"/>
          </p:cNvSpPr>
          <p:nvPr>
            <p:ph type="title"/>
          </p:nvPr>
        </p:nvSpPr>
        <p:spPr/>
        <p:txBody>
          <a:bodyPr/>
          <a:lstStyle/>
          <a:p>
            <a:r>
              <a:rPr lang="en-AU" dirty="0"/>
              <a:t>Comprehensive Care of Older People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607" y="2611225"/>
            <a:ext cx="4490438" cy="2995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830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Comprehensive Care of the Older Person </a:t>
            </a:r>
            <a:br>
              <a:rPr lang="en-AU" dirty="0" smtClean="0"/>
            </a:br>
            <a:r>
              <a:rPr lang="en-AU" sz="2400" dirty="0" smtClean="0"/>
              <a:t>- prevents delirium and enhances care for those with CI</a:t>
            </a:r>
            <a:endParaRPr lang="en-AU" sz="2400" dirty="0"/>
          </a:p>
        </p:txBody>
      </p:sp>
      <p:sp>
        <p:nvSpPr>
          <p:cNvPr id="3" name="Content Placeholder 2"/>
          <p:cNvSpPr>
            <a:spLocks noGrp="1"/>
          </p:cNvSpPr>
          <p:nvPr>
            <p:ph idx="1"/>
          </p:nvPr>
        </p:nvSpPr>
        <p:spPr>
          <a:xfrm>
            <a:off x="3379554" y="1974473"/>
            <a:ext cx="8257117" cy="3389378"/>
          </a:xfrm>
        </p:spPr>
        <p:txBody>
          <a:bodyPr/>
          <a:lstStyle/>
          <a:p>
            <a:r>
              <a:rPr lang="en-AU" sz="2000" dirty="0"/>
              <a:t>People with cognitive impairment admitted to hospital have a significantly increased risk of preventable </a:t>
            </a:r>
            <a:r>
              <a:rPr lang="en-AU" sz="2000" dirty="0" smtClean="0"/>
              <a:t>complications, like delirium, falls and pressure injuries.</a:t>
            </a:r>
          </a:p>
          <a:p>
            <a:pPr marL="0" indent="0">
              <a:buNone/>
            </a:pPr>
            <a:endParaRPr lang="en-AU" sz="2000" dirty="0"/>
          </a:p>
          <a:p>
            <a:r>
              <a:rPr lang="en-AU" sz="2000" dirty="0"/>
              <a:t>People with cognitive impairment may also experience distress in unfamiliar and busy environments</a:t>
            </a:r>
            <a:r>
              <a:rPr lang="en-AU" sz="2000" dirty="0" smtClean="0"/>
              <a:t>.</a:t>
            </a:r>
          </a:p>
          <a:p>
            <a:pPr marL="0" indent="0">
              <a:buNone/>
            </a:pPr>
            <a:endParaRPr lang="en-AU" sz="2000" dirty="0"/>
          </a:p>
          <a:p>
            <a:r>
              <a:rPr lang="en-AU" sz="2000" dirty="0"/>
              <a:t>Although cognitive impairment is a common condition experienced by people in health service organisations, it is often not detected, or is dismissed or misdiagnosed</a:t>
            </a:r>
            <a:r>
              <a:rPr lang="en-AU" sz="2000" dirty="0" smtClean="0"/>
              <a:t>.</a:t>
            </a:r>
          </a:p>
          <a:p>
            <a:pPr marL="0" indent="0">
              <a:buNone/>
            </a:pPr>
            <a:endParaRPr lang="en-AU"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2311" y="1757657"/>
            <a:ext cx="1476375" cy="1457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09335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Comprehensive Care of Older People – </a:t>
            </a:r>
            <a:r>
              <a:rPr lang="en-AU" dirty="0">
                <a:hlinkClick r:id="rId3"/>
              </a:rPr>
              <a:t>model of care</a:t>
            </a:r>
            <a:endParaRPr lang="en-AU" dirty="0"/>
          </a:p>
        </p:txBody>
      </p:sp>
      <p:sp>
        <p:nvSpPr>
          <p:cNvPr id="3" name="Content Placeholder 2"/>
          <p:cNvSpPr>
            <a:spLocks noGrp="1"/>
          </p:cNvSpPr>
          <p:nvPr>
            <p:ph idx="1"/>
          </p:nvPr>
        </p:nvSpPr>
        <p:spPr>
          <a:xfrm>
            <a:off x="3407834" y="1557338"/>
            <a:ext cx="8257117" cy="4862316"/>
          </a:xfrm>
        </p:spPr>
        <p:txBody>
          <a:bodyPr/>
          <a:lstStyle/>
          <a:p>
            <a:pPr marL="0" indent="0">
              <a:buNone/>
            </a:pPr>
            <a:r>
              <a:rPr lang="en-AU" sz="2000" dirty="0" smtClean="0"/>
              <a:t>……….will </a:t>
            </a:r>
            <a:r>
              <a:rPr lang="en-AU" sz="2000" dirty="0"/>
              <a:t>improve the care of older people (aged 65 and older or 45 and older for Aboriginal or Torres Strait Islander) in South Australian public hospitals. </a:t>
            </a:r>
            <a:endParaRPr lang="en-AU" sz="2000" dirty="0" smtClean="0"/>
          </a:p>
          <a:p>
            <a:pPr marL="0" indent="0">
              <a:buNone/>
            </a:pPr>
            <a:endParaRPr lang="en-AU" sz="2000" dirty="0"/>
          </a:p>
          <a:p>
            <a:pPr marL="0" indent="0">
              <a:buNone/>
            </a:pPr>
            <a:r>
              <a:rPr lang="en-AU" sz="2000" dirty="0"/>
              <a:t>The project involves implementing five key priorities: </a:t>
            </a:r>
          </a:p>
          <a:p>
            <a:pPr marL="342900" lvl="1" indent="-342900">
              <a:buFont typeface="+mj-lt"/>
              <a:buAutoNum type="arabicPeriod"/>
            </a:pPr>
            <a:r>
              <a:rPr lang="en-AU" sz="1600" dirty="0">
                <a:ea typeface="ＭＳ Ｐゴシック" charset="0"/>
              </a:rPr>
              <a:t>Optimising the care that is provided to older people in the Emergency Department (ED), including that delivered in the lead-up to and ED presentation </a:t>
            </a:r>
          </a:p>
          <a:p>
            <a:pPr marL="342900" lvl="1" indent="-342900">
              <a:buFont typeface="+mj-lt"/>
              <a:buAutoNum type="arabicPeriod"/>
            </a:pPr>
            <a:r>
              <a:rPr lang="en-AU" sz="1600" dirty="0">
                <a:ea typeface="ＭＳ Ｐゴシック" charset="0"/>
              </a:rPr>
              <a:t>Improving the standard of hospital care delivered to older people with cognitive impairment </a:t>
            </a:r>
          </a:p>
          <a:p>
            <a:pPr marL="342900" lvl="1" indent="-342900">
              <a:buFont typeface="+mj-lt"/>
              <a:buAutoNum type="arabicPeriod"/>
            </a:pPr>
            <a:r>
              <a:rPr lang="en-AU" sz="1600" dirty="0">
                <a:ea typeface="ＭＳ Ｐゴシック" charset="0"/>
              </a:rPr>
              <a:t>Creating a document for a patient to take home at the time of hospital </a:t>
            </a:r>
            <a:r>
              <a:rPr lang="en-AU" sz="1600" dirty="0" smtClean="0">
                <a:ea typeface="ＭＳ Ｐゴシック" charset="0"/>
              </a:rPr>
              <a:t>discharge ‘ You are leaving hospital’</a:t>
            </a:r>
            <a:endParaRPr lang="en-AU" sz="1600" dirty="0">
              <a:ea typeface="ＭＳ Ｐゴシック" charset="0"/>
            </a:endParaRPr>
          </a:p>
          <a:p>
            <a:pPr marL="342900" lvl="1" indent="-342900">
              <a:buFont typeface="+mj-lt"/>
              <a:buAutoNum type="arabicPeriod"/>
            </a:pPr>
            <a:r>
              <a:rPr lang="en-AU" sz="1600" dirty="0" smtClean="0">
                <a:ea typeface="ＭＳ Ｐゴシック" charset="0"/>
              </a:rPr>
              <a:t>Maximising </a:t>
            </a:r>
            <a:r>
              <a:rPr lang="en-AU" sz="1600" dirty="0">
                <a:ea typeface="ＭＳ Ｐゴシック" charset="0"/>
              </a:rPr>
              <a:t>the discharge summary completion rate </a:t>
            </a:r>
            <a:endParaRPr lang="en-AU" sz="1600" dirty="0" smtClean="0">
              <a:ea typeface="ＭＳ Ｐゴシック" charset="0"/>
            </a:endParaRPr>
          </a:p>
          <a:p>
            <a:pPr marL="342900" lvl="1" indent="-342900">
              <a:buFont typeface="+mj-lt"/>
              <a:buAutoNum type="arabicPeriod"/>
            </a:pPr>
            <a:r>
              <a:rPr lang="en-AU" sz="1600" dirty="0" smtClean="0">
                <a:ea typeface="ＭＳ Ｐゴシック" charset="0"/>
              </a:rPr>
              <a:t>Collection </a:t>
            </a:r>
            <a:r>
              <a:rPr lang="en-AU" sz="1600" dirty="0">
                <a:ea typeface="ＭＳ Ｐゴシック" charset="0"/>
              </a:rPr>
              <a:t>and dissemination of timely, relevant and accurate performance data to the teams providing care through the use of key performance indicators. </a:t>
            </a:r>
          </a:p>
          <a:p>
            <a:pPr marL="457200" indent="-457200">
              <a:buFont typeface="+mj-lt"/>
              <a:buAutoNum type="arabicPeriod"/>
            </a:pPr>
            <a:endParaRPr lang="en-AU"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0020" y="1785938"/>
            <a:ext cx="1476375" cy="1457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89840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Implementing the </a:t>
            </a:r>
            <a:r>
              <a:rPr lang="en-AU" dirty="0" err="1" smtClean="0"/>
              <a:t>CCoOP</a:t>
            </a:r>
            <a:r>
              <a:rPr lang="en-AU" dirty="0" smtClean="0"/>
              <a:t> </a:t>
            </a:r>
            <a:r>
              <a:rPr lang="en-AU" dirty="0" err="1" smtClean="0"/>
              <a:t>MoC</a:t>
            </a:r>
            <a:r>
              <a:rPr lang="en-AU" dirty="0" smtClean="0"/>
              <a:t> in CHSA</a:t>
            </a:r>
            <a:endParaRPr lang="en-AU" dirty="0"/>
          </a:p>
        </p:txBody>
      </p:sp>
      <p:sp>
        <p:nvSpPr>
          <p:cNvPr id="5" name="Content Placeholder 4"/>
          <p:cNvSpPr>
            <a:spLocks noGrp="1" noChangeArrowheads="1"/>
          </p:cNvSpPr>
          <p:nvPr>
            <p:ph idx="1"/>
          </p:nvPr>
        </p:nvSpPr>
        <p:spPr bwMode="auto">
          <a:xfrm>
            <a:off x="3407834" y="1255681"/>
            <a:ext cx="8257117"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0092CF"/>
              </a:buClr>
              <a:buFont typeface="Arial" charset="0"/>
              <a:buChar char="&gt;"/>
              <a:defRPr sz="2400">
                <a:solidFill>
                  <a:srgbClr val="000000"/>
                </a:solidFill>
                <a:latin typeface="Arial" charset="0"/>
                <a:ea typeface="ＭＳ Ｐゴシック" pitchFamily="34" charset="-128"/>
                <a:cs typeface="Arial" charset="0"/>
              </a:defRPr>
            </a:lvl1pPr>
            <a:lvl2pPr marL="742950" indent="-285750" eaLnBrk="0" hangingPunct="0">
              <a:spcBef>
                <a:spcPct val="20000"/>
              </a:spcBef>
              <a:buClr>
                <a:srgbClr val="0092CF"/>
              </a:buClr>
              <a:buFont typeface="Arial" charset="0"/>
              <a:buChar char="•"/>
              <a:defRPr sz="2000">
                <a:solidFill>
                  <a:srgbClr val="000000"/>
                </a:solidFill>
                <a:latin typeface="Arial" charset="0"/>
                <a:ea typeface="Arial" charset="0"/>
                <a:cs typeface="Arial" charset="0"/>
              </a:defRPr>
            </a:lvl2pPr>
            <a:lvl3pPr marL="1143000" indent="-228600" eaLnBrk="0" hangingPunct="0">
              <a:spcBef>
                <a:spcPct val="20000"/>
              </a:spcBef>
              <a:buClr>
                <a:srgbClr val="0092CF"/>
              </a:buClr>
              <a:buSzPct val="87000"/>
              <a:buFont typeface="Wingdings" pitchFamily="2" charset="2"/>
              <a:buChar char="§"/>
              <a:defRPr>
                <a:solidFill>
                  <a:srgbClr val="000000"/>
                </a:solidFill>
                <a:latin typeface="Arial" charset="0"/>
                <a:ea typeface="Arial" charset="0"/>
                <a:cs typeface="Arial" charset="0"/>
              </a:defRPr>
            </a:lvl3pPr>
            <a:lvl4pPr marL="1600200" indent="-228600" eaLnBrk="0" hangingPunct="0">
              <a:spcBef>
                <a:spcPct val="20000"/>
              </a:spcBef>
              <a:buClr>
                <a:srgbClr val="0092CF"/>
              </a:buClr>
              <a:buFont typeface="Arial" charset="0"/>
              <a:buChar char="&gt;"/>
              <a:defRPr>
                <a:solidFill>
                  <a:srgbClr val="ACA095"/>
                </a:solidFill>
                <a:latin typeface="Arial" charset="0"/>
                <a:ea typeface="Arial" charset="0"/>
                <a:cs typeface="Arial" charset="0"/>
              </a:defRPr>
            </a:lvl4pPr>
            <a:lvl5pPr marL="2057400" indent="-228600" eaLnBrk="0" hangingPunct="0">
              <a:spcBef>
                <a:spcPct val="20000"/>
              </a:spcBef>
              <a:buClr>
                <a:srgbClr val="0092CF"/>
              </a:buClr>
              <a:buFont typeface="Arial" charset="0"/>
              <a:buChar char="&gt;"/>
              <a:defRPr>
                <a:solidFill>
                  <a:srgbClr val="ACA095"/>
                </a:solidFill>
                <a:latin typeface="Arial" charset="0"/>
                <a:ea typeface="Arial" charset="0"/>
                <a:cs typeface="Arial" charset="0"/>
              </a:defRPr>
            </a:lvl5pPr>
            <a:lvl6pPr marL="2514600" indent="-228600" eaLnBrk="0" fontAlgn="base" hangingPunct="0">
              <a:spcBef>
                <a:spcPct val="20000"/>
              </a:spcBef>
              <a:spcAft>
                <a:spcPct val="0"/>
              </a:spcAft>
              <a:buClr>
                <a:srgbClr val="0092CF"/>
              </a:buClr>
              <a:buFont typeface="Arial" charset="0"/>
              <a:buChar char="&gt;"/>
              <a:defRPr>
                <a:solidFill>
                  <a:srgbClr val="ACA095"/>
                </a:solidFill>
                <a:latin typeface="Arial" charset="0"/>
                <a:ea typeface="Arial" charset="0"/>
                <a:cs typeface="Arial" charset="0"/>
              </a:defRPr>
            </a:lvl6pPr>
            <a:lvl7pPr marL="2971800" indent="-228600" eaLnBrk="0" fontAlgn="base" hangingPunct="0">
              <a:spcBef>
                <a:spcPct val="20000"/>
              </a:spcBef>
              <a:spcAft>
                <a:spcPct val="0"/>
              </a:spcAft>
              <a:buClr>
                <a:srgbClr val="0092CF"/>
              </a:buClr>
              <a:buFont typeface="Arial" charset="0"/>
              <a:buChar char="&gt;"/>
              <a:defRPr>
                <a:solidFill>
                  <a:srgbClr val="ACA095"/>
                </a:solidFill>
                <a:latin typeface="Arial" charset="0"/>
                <a:ea typeface="Arial" charset="0"/>
                <a:cs typeface="Arial" charset="0"/>
              </a:defRPr>
            </a:lvl7pPr>
            <a:lvl8pPr marL="3429000" indent="-228600" eaLnBrk="0" fontAlgn="base" hangingPunct="0">
              <a:spcBef>
                <a:spcPct val="20000"/>
              </a:spcBef>
              <a:spcAft>
                <a:spcPct val="0"/>
              </a:spcAft>
              <a:buClr>
                <a:srgbClr val="0092CF"/>
              </a:buClr>
              <a:buFont typeface="Arial" charset="0"/>
              <a:buChar char="&gt;"/>
              <a:defRPr>
                <a:solidFill>
                  <a:srgbClr val="ACA095"/>
                </a:solidFill>
                <a:latin typeface="Arial" charset="0"/>
                <a:ea typeface="Arial" charset="0"/>
                <a:cs typeface="Arial" charset="0"/>
              </a:defRPr>
            </a:lvl8pPr>
            <a:lvl9pPr marL="3886200" indent="-228600" eaLnBrk="0" fontAlgn="base" hangingPunct="0">
              <a:spcBef>
                <a:spcPct val="20000"/>
              </a:spcBef>
              <a:spcAft>
                <a:spcPct val="0"/>
              </a:spcAft>
              <a:buClr>
                <a:srgbClr val="0092CF"/>
              </a:buClr>
              <a:buFont typeface="Arial" charset="0"/>
              <a:buChar char="&gt;"/>
              <a:defRPr>
                <a:solidFill>
                  <a:srgbClr val="ACA095"/>
                </a:solidFill>
                <a:latin typeface="Arial" charset="0"/>
                <a:ea typeface="Arial" charset="0"/>
                <a:cs typeface="Arial" charset="0"/>
              </a:defRPr>
            </a:lvl9pPr>
          </a:lstStyle>
          <a:p>
            <a:pPr algn="ctr">
              <a:spcBef>
                <a:spcPct val="0"/>
              </a:spcBef>
              <a:buClrTx/>
              <a:buFont typeface="Arial" charset="0"/>
              <a:buNone/>
              <a:defRPr/>
            </a:pPr>
            <a:endParaRPr lang="en-AU" altLang="en-US" sz="2000" b="1" dirty="0" smtClean="0">
              <a:solidFill>
                <a:srgbClr val="0092CF"/>
              </a:solidFill>
            </a:endParaRPr>
          </a:p>
          <a:p>
            <a:pPr marL="285750" indent="-285750" eaLnBrk="1" hangingPunct="1">
              <a:spcBef>
                <a:spcPct val="0"/>
              </a:spcBef>
              <a:buClrTx/>
              <a:buFont typeface="Arial" panose="020B0604020202020204" pitchFamily="34" charset="0"/>
              <a:buChar char="•"/>
              <a:defRPr/>
            </a:pPr>
            <a:r>
              <a:rPr lang="en-AU" altLang="en-US" dirty="0" smtClean="0">
                <a:latin typeface="Arial" pitchFamily="34" charset="0"/>
                <a:ea typeface="ＭＳ Ｐゴシック" charset="0"/>
                <a:cs typeface="Arial" pitchFamily="34" charset="0"/>
              </a:rPr>
              <a:t>2018/19 </a:t>
            </a:r>
          </a:p>
          <a:p>
            <a:pPr marL="0" indent="0" eaLnBrk="1" hangingPunct="1">
              <a:spcBef>
                <a:spcPct val="0"/>
              </a:spcBef>
              <a:buClrTx/>
              <a:buNone/>
              <a:defRPr/>
            </a:pPr>
            <a:endParaRPr lang="en-AU" altLang="en-US" sz="1400" dirty="0">
              <a:latin typeface="Arial" pitchFamily="34" charset="0"/>
              <a:ea typeface="ＭＳ Ｐゴシック" charset="0"/>
              <a:cs typeface="Arial" pitchFamily="34" charset="0"/>
            </a:endParaRPr>
          </a:p>
          <a:p>
            <a:pPr marL="285750" indent="-285750" eaLnBrk="1" hangingPunct="1">
              <a:spcBef>
                <a:spcPct val="0"/>
              </a:spcBef>
              <a:buClrTx/>
              <a:buFont typeface="Arial" panose="020B0604020202020204" pitchFamily="34" charset="0"/>
              <a:buChar char="•"/>
              <a:defRPr/>
            </a:pPr>
            <a:r>
              <a:rPr lang="en-AU" altLang="en-US" dirty="0">
                <a:latin typeface="Arial" pitchFamily="34" charset="0"/>
                <a:ea typeface="ＭＳ Ｐゴシック" charset="0"/>
                <a:cs typeface="Arial" pitchFamily="34" charset="0"/>
              </a:rPr>
              <a:t>8 </a:t>
            </a:r>
            <a:r>
              <a:rPr lang="en-AU" altLang="en-US" dirty="0" smtClean="0">
                <a:latin typeface="Arial" pitchFamily="34" charset="0"/>
                <a:ea typeface="ＭＳ Ｐゴシック" charset="0"/>
                <a:cs typeface="Arial" pitchFamily="34" charset="0"/>
              </a:rPr>
              <a:t>hospitals</a:t>
            </a:r>
            <a:endParaRPr lang="en-AU" altLang="en-US" dirty="0">
              <a:latin typeface="Arial" pitchFamily="34" charset="0"/>
              <a:ea typeface="ＭＳ Ｐゴシック" charset="0"/>
              <a:cs typeface="Arial" pitchFamily="34" charset="0"/>
            </a:endParaRPr>
          </a:p>
          <a:p>
            <a:pPr marL="1028700" lvl="1" eaLnBrk="1" hangingPunct="1">
              <a:spcBef>
                <a:spcPct val="0"/>
              </a:spcBef>
              <a:buClrTx/>
              <a:buFont typeface="Arial" panose="020B0604020202020204" pitchFamily="34" charset="0"/>
              <a:buChar char="•"/>
              <a:defRPr/>
            </a:pPr>
            <a:r>
              <a:rPr lang="en-AU" altLang="en-US" sz="2400" dirty="0">
                <a:latin typeface="Arial" pitchFamily="34" charset="0"/>
                <a:ea typeface="ＭＳ Ｐゴシック" charset="0"/>
                <a:cs typeface="Arial" pitchFamily="34" charset="0"/>
              </a:rPr>
              <a:t>Port Lincoln, Whyalla, Pt Augusta, Pt Pirie, Riverland General Hospital, Murray bridge, Mt Gambier, </a:t>
            </a:r>
            <a:r>
              <a:rPr lang="en-AU" altLang="en-US" sz="2400" dirty="0" smtClean="0">
                <a:latin typeface="Arial" pitchFamily="34" charset="0"/>
                <a:ea typeface="ＭＳ Ｐゴシック" charset="0"/>
                <a:cs typeface="Arial" pitchFamily="34" charset="0"/>
              </a:rPr>
              <a:t>Gawler</a:t>
            </a:r>
          </a:p>
          <a:p>
            <a:pPr lvl="1" indent="0" eaLnBrk="1" hangingPunct="1">
              <a:spcBef>
                <a:spcPct val="0"/>
              </a:spcBef>
              <a:buClrTx/>
              <a:buNone/>
              <a:defRPr/>
            </a:pPr>
            <a:endParaRPr lang="en-AU" altLang="en-US" sz="1400" dirty="0">
              <a:latin typeface="Arial" pitchFamily="34" charset="0"/>
              <a:ea typeface="ＭＳ Ｐゴシック" charset="0"/>
              <a:cs typeface="Arial" pitchFamily="34" charset="0"/>
            </a:endParaRPr>
          </a:p>
          <a:p>
            <a:pPr marL="285750" indent="-285750" eaLnBrk="1" hangingPunct="1">
              <a:spcBef>
                <a:spcPct val="0"/>
              </a:spcBef>
              <a:buClrTx/>
              <a:buFont typeface="Arial" panose="020B0604020202020204" pitchFamily="34" charset="0"/>
              <a:buChar char="•"/>
              <a:defRPr/>
            </a:pPr>
            <a:r>
              <a:rPr lang="en-AU" altLang="en-US" dirty="0">
                <a:latin typeface="Arial" pitchFamily="34" charset="0"/>
                <a:ea typeface="ＭＳ Ｐゴシック" charset="0"/>
                <a:cs typeface="Arial" pitchFamily="34" charset="0"/>
              </a:rPr>
              <a:t>Emergency department  and acute medical </a:t>
            </a:r>
            <a:r>
              <a:rPr lang="en-AU" altLang="en-US" dirty="0" smtClean="0">
                <a:latin typeface="Arial" pitchFamily="34" charset="0"/>
                <a:ea typeface="ＭＳ Ｐゴシック" charset="0"/>
                <a:cs typeface="Arial" pitchFamily="34" charset="0"/>
              </a:rPr>
              <a:t>wards</a:t>
            </a:r>
          </a:p>
          <a:p>
            <a:pPr marL="0" indent="0" eaLnBrk="1" hangingPunct="1">
              <a:spcBef>
                <a:spcPct val="0"/>
              </a:spcBef>
              <a:buClrTx/>
              <a:buNone/>
              <a:defRPr/>
            </a:pPr>
            <a:endParaRPr lang="en-AU" altLang="en-US" sz="1400" dirty="0">
              <a:latin typeface="Arial" pitchFamily="34" charset="0"/>
              <a:ea typeface="ＭＳ Ｐゴシック" charset="0"/>
              <a:cs typeface="Arial" pitchFamily="34" charset="0"/>
            </a:endParaRPr>
          </a:p>
          <a:p>
            <a:pPr marL="285750" indent="-285750" eaLnBrk="1" hangingPunct="1">
              <a:spcBef>
                <a:spcPct val="0"/>
              </a:spcBef>
              <a:buClrTx/>
              <a:buFont typeface="Arial" panose="020B0604020202020204" pitchFamily="34" charset="0"/>
              <a:buChar char="•"/>
              <a:defRPr/>
            </a:pPr>
            <a:r>
              <a:rPr lang="en-AU" altLang="en-US" dirty="0">
                <a:latin typeface="Arial" pitchFamily="34" charset="0"/>
                <a:ea typeface="ＭＳ Ｐゴシック" charset="0"/>
                <a:cs typeface="Arial" pitchFamily="34" charset="0"/>
              </a:rPr>
              <a:t>Education – clinical and </a:t>
            </a:r>
            <a:r>
              <a:rPr lang="en-AU" altLang="en-US" b="1" dirty="0">
                <a:latin typeface="Arial" pitchFamily="34" charset="0"/>
                <a:ea typeface="ＭＳ Ｐゴシック" charset="0"/>
                <a:cs typeface="Arial" pitchFamily="34" charset="0"/>
              </a:rPr>
              <a:t>non-clinical </a:t>
            </a:r>
            <a:r>
              <a:rPr lang="en-AU" altLang="en-US" b="1" dirty="0" smtClean="0">
                <a:latin typeface="Arial" pitchFamily="34" charset="0"/>
                <a:ea typeface="ＭＳ Ｐゴシック" charset="0"/>
                <a:cs typeface="Arial" pitchFamily="34" charset="0"/>
              </a:rPr>
              <a:t>staff</a:t>
            </a:r>
          </a:p>
          <a:p>
            <a:pPr marL="0" indent="0" eaLnBrk="1" hangingPunct="1">
              <a:spcBef>
                <a:spcPct val="0"/>
              </a:spcBef>
              <a:buClrTx/>
              <a:buNone/>
              <a:defRPr/>
            </a:pPr>
            <a:endParaRPr lang="en-AU" altLang="en-US" sz="1400" dirty="0">
              <a:latin typeface="Arial" pitchFamily="34" charset="0"/>
              <a:ea typeface="ＭＳ Ｐゴシック" charset="0"/>
              <a:cs typeface="Arial" pitchFamily="34" charset="0"/>
            </a:endParaRPr>
          </a:p>
          <a:p>
            <a:pPr marL="285750" indent="-285750" eaLnBrk="1" hangingPunct="1">
              <a:spcBef>
                <a:spcPct val="0"/>
              </a:spcBef>
              <a:buClrTx/>
              <a:buFont typeface="Arial" panose="020B0604020202020204" pitchFamily="34" charset="0"/>
              <a:buChar char="•"/>
              <a:defRPr/>
            </a:pPr>
            <a:r>
              <a:rPr lang="en-AU" altLang="en-US" dirty="0">
                <a:latin typeface="Arial" pitchFamily="34" charset="0"/>
                <a:ea typeface="ＭＳ Ｐゴシック" charset="0"/>
                <a:cs typeface="Arial" pitchFamily="34" charset="0"/>
              </a:rPr>
              <a:t>Implement the </a:t>
            </a:r>
            <a:r>
              <a:rPr lang="en-AU" altLang="en-US" dirty="0" err="1">
                <a:latin typeface="Arial" pitchFamily="34" charset="0"/>
                <a:ea typeface="ＭＳ Ｐゴシック" charset="0"/>
                <a:cs typeface="Arial" pitchFamily="34" charset="0"/>
              </a:rPr>
              <a:t>MoC</a:t>
            </a:r>
            <a:r>
              <a:rPr lang="en-AU" altLang="en-US" dirty="0">
                <a:latin typeface="Arial" pitchFamily="34" charset="0"/>
                <a:ea typeface="ＭＳ Ｐゴシック" charset="0"/>
                <a:cs typeface="Arial" pitchFamily="34" charset="0"/>
              </a:rPr>
              <a:t> key priorities </a:t>
            </a:r>
            <a:endParaRPr lang="en-AU" altLang="en-US" dirty="0" smtClean="0">
              <a:latin typeface="Arial" pitchFamily="34" charset="0"/>
              <a:ea typeface="ＭＳ Ｐゴシック" charset="0"/>
              <a:cs typeface="Arial" pitchFamily="34" charset="0"/>
            </a:endParaRPr>
          </a:p>
          <a:p>
            <a:pPr marL="0" indent="0" eaLnBrk="1" hangingPunct="1">
              <a:spcBef>
                <a:spcPct val="0"/>
              </a:spcBef>
              <a:buClrTx/>
              <a:buNone/>
              <a:defRPr/>
            </a:pPr>
            <a:endParaRPr lang="en-AU" altLang="en-US" sz="1400" dirty="0" smtClean="0">
              <a:latin typeface="Arial" pitchFamily="34" charset="0"/>
              <a:ea typeface="ＭＳ Ｐゴシック" charset="0"/>
              <a:cs typeface="Arial" pitchFamily="34" charset="0"/>
            </a:endParaRPr>
          </a:p>
          <a:p>
            <a:pPr marL="285750" indent="-285750" eaLnBrk="1" hangingPunct="1">
              <a:spcBef>
                <a:spcPct val="0"/>
              </a:spcBef>
              <a:buClrTx/>
              <a:buFont typeface="Arial" panose="020B0604020202020204" pitchFamily="34" charset="0"/>
              <a:buChar char="•"/>
              <a:defRPr/>
            </a:pPr>
            <a:r>
              <a:rPr lang="en-AU" altLang="en-US" dirty="0" smtClean="0">
                <a:latin typeface="Arial" pitchFamily="34" charset="0"/>
                <a:ea typeface="ＭＳ Ｐゴシック" charset="0"/>
                <a:cs typeface="Arial" pitchFamily="34" charset="0"/>
                <a:hlinkClick r:id="rId2"/>
              </a:rPr>
              <a:t>SharePoint</a:t>
            </a:r>
            <a:endParaRPr lang="en-AU" altLang="en-US" dirty="0">
              <a:latin typeface="Arial" pitchFamily="34" charset="0"/>
              <a:ea typeface="ＭＳ Ｐゴシック" charset="0"/>
              <a:cs typeface="Arial" pitchFamily="34" charset="0"/>
            </a:endParaRPr>
          </a:p>
          <a:p>
            <a:pPr eaLnBrk="1" hangingPunct="1">
              <a:spcBef>
                <a:spcPct val="0"/>
              </a:spcBef>
              <a:buClrTx/>
              <a:buFont typeface="Arial" charset="0"/>
              <a:buNone/>
              <a:defRPr/>
            </a:pPr>
            <a:endParaRPr lang="en-AU" altLang="en-US" sz="1800" dirty="0" smtClean="0"/>
          </a:p>
          <a:p>
            <a:pPr eaLnBrk="1" hangingPunct="1">
              <a:spcBef>
                <a:spcPct val="0"/>
              </a:spcBef>
              <a:buClrTx/>
              <a:buFontTx/>
              <a:buNone/>
              <a:defRPr/>
            </a:pPr>
            <a:endParaRPr lang="en-AU" altLang="en-US" sz="1800" b="1" dirty="0" smtClean="0">
              <a:solidFill>
                <a:srgbClr val="0066FF"/>
              </a:solidFill>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0020" y="1785938"/>
            <a:ext cx="1476375" cy="1457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50550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Preventing delirium and managing cognitive </a:t>
            </a:r>
            <a:r>
              <a:rPr lang="en-AU" dirty="0" smtClean="0"/>
              <a:t>impairment | Tools</a:t>
            </a:r>
            <a:endParaRPr lang="en-AU" dirty="0"/>
          </a:p>
        </p:txBody>
      </p:sp>
      <p:sp>
        <p:nvSpPr>
          <p:cNvPr id="4" name="Content Placeholder 3"/>
          <p:cNvSpPr>
            <a:spLocks noGrp="1"/>
          </p:cNvSpPr>
          <p:nvPr>
            <p:ph idx="1"/>
          </p:nvPr>
        </p:nvSpPr>
        <p:spPr/>
        <p:txBody>
          <a:bodyPr/>
          <a:lstStyle/>
          <a:p>
            <a:pPr marL="0" indent="0">
              <a:buNone/>
            </a:pPr>
            <a:r>
              <a:rPr lang="en-AU" dirty="0" smtClean="0"/>
              <a:t>In development SA Health &amp; LHNs:</a:t>
            </a:r>
          </a:p>
          <a:p>
            <a:r>
              <a:rPr lang="en-AU" dirty="0" smtClean="0"/>
              <a:t>4AT screening tool</a:t>
            </a:r>
          </a:p>
          <a:p>
            <a:r>
              <a:rPr lang="en-AU" dirty="0" smtClean="0"/>
              <a:t>Cognitive Impairment identifier </a:t>
            </a:r>
          </a:p>
          <a:p>
            <a:pPr marL="0" indent="0">
              <a:buNone/>
            </a:pPr>
            <a:endParaRPr lang="en-AU" dirty="0"/>
          </a:p>
          <a:p>
            <a:pPr marL="0" indent="0">
              <a:buNone/>
            </a:pPr>
            <a:endParaRPr lang="en-AU" dirty="0" smtClean="0"/>
          </a:p>
          <a:p>
            <a:endParaRPr lang="en-AU" dirty="0" smtClean="0"/>
          </a:p>
          <a:p>
            <a:r>
              <a:rPr lang="en-AU" dirty="0" smtClean="0"/>
              <a:t>Cognitive Impairment Pathway – clinical guideline</a:t>
            </a:r>
          </a:p>
          <a:p>
            <a:r>
              <a:rPr lang="en-AU" dirty="0" smtClean="0"/>
              <a:t>Behaviour sleep and pain assessment tool</a:t>
            </a:r>
          </a:p>
          <a:p>
            <a:r>
              <a:rPr lang="en-AU" dirty="0" smtClean="0"/>
              <a:t>Your are leaving hospital brochure for consumers and family/carers</a:t>
            </a:r>
          </a:p>
          <a:p>
            <a:pPr marL="0" indent="0">
              <a:buNone/>
            </a:pPr>
            <a:endParaRPr lang="en-AU" dirty="0" smtClean="0"/>
          </a:p>
          <a:p>
            <a:pPr marL="0" indent="0">
              <a:buNone/>
            </a:pPr>
            <a:endParaRPr lang="en-AU" dirty="0"/>
          </a:p>
        </p:txBody>
      </p:sp>
      <p:pic>
        <p:nvPicPr>
          <p:cNvPr id="5" name="Picture 4" descr="cid:image010.png@01D361EE.B87EBA20"/>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4826524" y="2978870"/>
            <a:ext cx="1479026" cy="1168924"/>
          </a:xfrm>
          <a:prstGeom prst="rect">
            <a:avLst/>
          </a:prstGeom>
          <a:noFill/>
          <a:ln>
            <a:noFill/>
          </a:ln>
        </p:spPr>
      </p:pic>
    </p:spTree>
    <p:extLst>
      <p:ext uri="{BB962C8B-B14F-4D97-AF65-F5344CB8AC3E}">
        <p14:creationId xmlns:p14="http://schemas.microsoft.com/office/powerpoint/2010/main" val="13905665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Important role of Non – Clinical staff</a:t>
            </a:r>
            <a:endParaRPr lang="en-AU" dirty="0"/>
          </a:p>
        </p:txBody>
      </p:sp>
      <p:sp>
        <p:nvSpPr>
          <p:cNvPr id="3" name="Content Placeholder 2"/>
          <p:cNvSpPr>
            <a:spLocks noGrp="1"/>
          </p:cNvSpPr>
          <p:nvPr>
            <p:ph idx="1"/>
          </p:nvPr>
        </p:nvSpPr>
        <p:spPr/>
        <p:txBody>
          <a:bodyPr/>
          <a:lstStyle/>
          <a:p>
            <a:r>
              <a:rPr lang="en-AU" dirty="0" smtClean="0"/>
              <a:t>You see patients daily so its important you are aware what the cognitive impairment identifier means</a:t>
            </a:r>
          </a:p>
          <a:p>
            <a:pPr marL="0" indent="0">
              <a:buNone/>
            </a:pPr>
            <a:endParaRPr lang="en-AU" dirty="0"/>
          </a:p>
          <a:p>
            <a:endParaRPr lang="en-AU" dirty="0" smtClean="0"/>
          </a:p>
          <a:p>
            <a:pPr marL="0" indent="0">
              <a:buNone/>
            </a:pPr>
            <a:endParaRPr lang="en-AU" dirty="0" smtClean="0"/>
          </a:p>
          <a:p>
            <a:r>
              <a:rPr lang="en-AU" dirty="0" smtClean="0"/>
              <a:t>You can be aware of how to communicate with patients with cognitive impairment and include their carers/family</a:t>
            </a:r>
          </a:p>
          <a:p>
            <a:pPr marL="0" indent="0">
              <a:buNone/>
            </a:pPr>
            <a:endParaRPr lang="en-AU" dirty="0" smtClean="0"/>
          </a:p>
          <a:p>
            <a:r>
              <a:rPr lang="en-AU" dirty="0" smtClean="0"/>
              <a:t>You can flag issues to the clinical staff </a:t>
            </a:r>
          </a:p>
          <a:p>
            <a:pPr lvl="1"/>
            <a:r>
              <a:rPr lang="en-AU" dirty="0" err="1" smtClean="0"/>
              <a:t>Eg</a:t>
            </a:r>
            <a:r>
              <a:rPr lang="en-AU" dirty="0" smtClean="0"/>
              <a:t>. Meals not eaten and not drinking fluids </a:t>
            </a:r>
          </a:p>
        </p:txBody>
      </p:sp>
      <p:pic>
        <p:nvPicPr>
          <p:cNvPr id="4" name="Picture 3" descr="cid:image010.png@01D361EE.B87EBA20"/>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3746664" y="2422689"/>
            <a:ext cx="1479026" cy="1168924"/>
          </a:xfrm>
          <a:prstGeom prst="rect">
            <a:avLst/>
          </a:prstGeom>
          <a:noFill/>
          <a:ln>
            <a:noFill/>
          </a:ln>
        </p:spPr>
      </p:pic>
    </p:spTree>
    <p:extLst>
      <p:ext uri="{BB962C8B-B14F-4D97-AF65-F5344CB8AC3E}">
        <p14:creationId xmlns:p14="http://schemas.microsoft.com/office/powerpoint/2010/main" val="26953543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9382" y="199224"/>
            <a:ext cx="8257117" cy="1143000"/>
          </a:xfrm>
        </p:spPr>
        <p:txBody>
          <a:bodyPr/>
          <a:lstStyle/>
          <a:p>
            <a:r>
              <a:rPr lang="en-AU" dirty="0" smtClean="0"/>
              <a:t>Cognitive Impairment Identifier</a:t>
            </a:r>
            <a:endParaRPr lang="en-AU" dirty="0"/>
          </a:p>
        </p:txBody>
      </p:sp>
      <p:pic>
        <p:nvPicPr>
          <p:cNvPr id="4" name="Content Placeholder 3" descr="cid:image010.png@01D361EE.B87EBA20"/>
          <p:cNvPicPr>
            <a:picLocks noGrp="1"/>
          </p:cNvPicPr>
          <p:nvPr>
            <p:ph idx="1"/>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8410833" y="1197204"/>
            <a:ext cx="1336483" cy="1150070"/>
          </a:xfrm>
          <a:prstGeom prst="rect">
            <a:avLst/>
          </a:prstGeom>
          <a:noFill/>
          <a:ln>
            <a:noFill/>
          </a:ln>
        </p:spPr>
      </p:pic>
      <p:sp>
        <p:nvSpPr>
          <p:cNvPr id="5" name="TextBox 4"/>
          <p:cNvSpPr txBox="1"/>
          <p:nvPr/>
        </p:nvSpPr>
        <p:spPr>
          <a:xfrm>
            <a:off x="3299380" y="1593127"/>
            <a:ext cx="8427563" cy="5539978"/>
          </a:xfrm>
          <a:prstGeom prst="rect">
            <a:avLst/>
          </a:prstGeom>
          <a:noFill/>
        </p:spPr>
        <p:txBody>
          <a:bodyPr wrap="square" rtlCol="0">
            <a:spAutoFit/>
          </a:bodyPr>
          <a:lstStyle/>
          <a:p>
            <a:endParaRPr lang="en-AU" sz="2400" b="1" dirty="0" smtClean="0">
              <a:solidFill>
                <a:srgbClr val="000000"/>
              </a:solidFill>
              <a:latin typeface="Arial" pitchFamily="34" charset="0"/>
              <a:ea typeface="ＭＳ Ｐゴシック" charset="0"/>
              <a:cs typeface="Arial" pitchFamily="34" charset="0"/>
            </a:endParaRPr>
          </a:p>
          <a:p>
            <a:r>
              <a:rPr lang="en-AU" sz="2400" dirty="0" smtClean="0">
                <a:solidFill>
                  <a:srgbClr val="000000"/>
                </a:solidFill>
                <a:latin typeface="Arial" pitchFamily="34" charset="0"/>
                <a:ea typeface="ＭＳ Ｐゴシック" charset="0"/>
                <a:cs typeface="Arial" pitchFamily="34" charset="0"/>
              </a:rPr>
              <a:t>What </a:t>
            </a:r>
            <a:r>
              <a:rPr lang="en-AU" sz="2400" dirty="0">
                <a:solidFill>
                  <a:srgbClr val="000000"/>
                </a:solidFill>
                <a:latin typeface="Arial" pitchFamily="34" charset="0"/>
                <a:ea typeface="ＭＳ Ｐゴシック" charset="0"/>
                <a:cs typeface="Arial" pitchFamily="34" charset="0"/>
              </a:rPr>
              <a:t>does this mean</a:t>
            </a:r>
            <a:r>
              <a:rPr lang="en-AU" sz="2400" dirty="0" smtClean="0">
                <a:solidFill>
                  <a:srgbClr val="000000"/>
                </a:solidFill>
                <a:latin typeface="Arial" pitchFamily="34" charset="0"/>
                <a:ea typeface="ＭＳ Ｐゴシック" charset="0"/>
                <a:cs typeface="Arial" pitchFamily="34" charset="0"/>
              </a:rPr>
              <a:t>?</a:t>
            </a:r>
          </a:p>
          <a:p>
            <a:endParaRPr lang="en-AU" sz="2400" dirty="0" smtClean="0">
              <a:solidFill>
                <a:srgbClr val="000000"/>
              </a:solidFill>
              <a:latin typeface="Arial" pitchFamily="34" charset="0"/>
              <a:ea typeface="ＭＳ Ｐゴシック" charset="0"/>
              <a:cs typeface="Arial" pitchFamily="34" charset="0"/>
            </a:endParaRP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The patient with this symbol on the wall above their bed or on the end of the bed has a cognitive impairment</a:t>
            </a:r>
          </a:p>
          <a:p>
            <a:pPr marL="342900" indent="-342900">
              <a:buFont typeface="Arial" panose="020B0604020202020204" pitchFamily="34" charset="0"/>
              <a:buChar char="•"/>
            </a:pPr>
            <a:endParaRPr lang="en-AU" sz="2400" dirty="0">
              <a:solidFill>
                <a:srgbClr val="000000"/>
              </a:solidFill>
              <a:latin typeface="Arial" pitchFamily="34" charset="0"/>
              <a:ea typeface="ＭＳ Ｐゴシック" charset="0"/>
              <a:cs typeface="Arial" pitchFamily="34" charset="0"/>
            </a:endParaRP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The patient and/or carer, family, substitute decision maker have consented to the use of the CII</a:t>
            </a:r>
          </a:p>
          <a:p>
            <a:pPr marL="342900" indent="-342900">
              <a:buFont typeface="Arial" panose="020B0604020202020204" pitchFamily="34" charset="0"/>
              <a:buChar char="•"/>
            </a:pPr>
            <a:endParaRPr lang="en-AU" sz="2400" dirty="0" smtClean="0">
              <a:solidFill>
                <a:srgbClr val="000000"/>
              </a:solidFill>
              <a:latin typeface="Arial" pitchFamily="34" charset="0"/>
              <a:ea typeface="ＭＳ Ｐゴシック" charset="0"/>
              <a:cs typeface="Arial" pitchFamily="34" charset="0"/>
            </a:endParaRP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All staff clinical and</a:t>
            </a:r>
            <a:r>
              <a:rPr lang="en-AU" sz="2400" b="1" dirty="0" smtClean="0">
                <a:solidFill>
                  <a:srgbClr val="000000"/>
                </a:solidFill>
                <a:latin typeface="Arial" pitchFamily="34" charset="0"/>
                <a:ea typeface="ＭＳ Ｐゴシック" charset="0"/>
                <a:cs typeface="Arial" pitchFamily="34" charset="0"/>
              </a:rPr>
              <a:t> non-clinical </a:t>
            </a:r>
            <a:r>
              <a:rPr lang="en-AU" sz="2400" dirty="0" smtClean="0">
                <a:solidFill>
                  <a:srgbClr val="000000"/>
                </a:solidFill>
                <a:latin typeface="Arial" pitchFamily="34" charset="0"/>
                <a:ea typeface="ＭＳ Ｐゴシック" charset="0"/>
                <a:cs typeface="Arial" pitchFamily="34" charset="0"/>
              </a:rPr>
              <a:t>can improve how we interact and provide the best health care for this patient knowing this</a:t>
            </a:r>
          </a:p>
          <a:p>
            <a:pPr marL="342900" indent="-342900">
              <a:buFont typeface="Arial" panose="020B0604020202020204" pitchFamily="34" charset="0"/>
              <a:buChar char="•"/>
            </a:pPr>
            <a:endParaRPr lang="en-AU" sz="2400" dirty="0" smtClean="0">
              <a:solidFill>
                <a:srgbClr val="000000"/>
              </a:solidFill>
              <a:latin typeface="Arial" pitchFamily="34" charset="0"/>
              <a:ea typeface="ＭＳ Ｐゴシック" charset="0"/>
              <a:cs typeface="Arial" pitchFamily="34" charset="0"/>
            </a:endParaRPr>
          </a:p>
          <a:p>
            <a:pPr marL="342900" indent="-342900">
              <a:buFont typeface="Arial" panose="020B0604020202020204" pitchFamily="34" charset="0"/>
              <a:buChar char="•"/>
            </a:pPr>
            <a:endParaRPr lang="en-AU" sz="2400" dirty="0">
              <a:solidFill>
                <a:srgbClr val="000000"/>
              </a:solidFill>
              <a:latin typeface="Arial" pitchFamily="34" charset="0"/>
              <a:ea typeface="ＭＳ Ｐゴシック" charset="0"/>
              <a:cs typeface="Arial" pitchFamily="34" charset="0"/>
            </a:endParaRPr>
          </a:p>
          <a:p>
            <a:endParaRPr lang="en-AU" dirty="0"/>
          </a:p>
        </p:txBody>
      </p:sp>
    </p:spTree>
    <p:extLst>
      <p:ext uri="{BB962C8B-B14F-4D97-AF65-F5344CB8AC3E}">
        <p14:creationId xmlns:p14="http://schemas.microsoft.com/office/powerpoint/2010/main" val="38951569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9382" y="199224"/>
            <a:ext cx="8257117" cy="1143000"/>
          </a:xfrm>
        </p:spPr>
        <p:txBody>
          <a:bodyPr/>
          <a:lstStyle/>
          <a:p>
            <a:r>
              <a:rPr lang="en-AU" dirty="0" smtClean="0"/>
              <a:t>Cognitive Impairment Identifier</a:t>
            </a:r>
            <a:endParaRPr lang="en-AU" dirty="0"/>
          </a:p>
        </p:txBody>
      </p:sp>
      <p:pic>
        <p:nvPicPr>
          <p:cNvPr id="4" name="Content Placeholder 3" descr="cid:image010.png@01D361EE.B87EBA20"/>
          <p:cNvPicPr>
            <a:picLocks noGrp="1"/>
          </p:cNvPicPr>
          <p:nvPr>
            <p:ph idx="1"/>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10060524" y="320509"/>
            <a:ext cx="1336483" cy="1150070"/>
          </a:xfrm>
          <a:prstGeom prst="rect">
            <a:avLst/>
          </a:prstGeom>
          <a:noFill/>
          <a:ln>
            <a:noFill/>
          </a:ln>
        </p:spPr>
      </p:pic>
      <p:sp>
        <p:nvSpPr>
          <p:cNvPr id="5" name="TextBox 4"/>
          <p:cNvSpPr txBox="1"/>
          <p:nvPr/>
        </p:nvSpPr>
        <p:spPr>
          <a:xfrm>
            <a:off x="3421929" y="1470579"/>
            <a:ext cx="8427563" cy="5170646"/>
          </a:xfrm>
          <a:prstGeom prst="rect">
            <a:avLst/>
          </a:prstGeom>
          <a:noFill/>
        </p:spPr>
        <p:txBody>
          <a:bodyPr wrap="square" rtlCol="0">
            <a:spAutoFit/>
          </a:bodyPr>
          <a:lstStyle/>
          <a:p>
            <a:r>
              <a:rPr lang="en-AU" sz="2400" dirty="0" smtClean="0">
                <a:solidFill>
                  <a:srgbClr val="000000"/>
                </a:solidFill>
                <a:latin typeface="Arial" pitchFamily="34" charset="0"/>
                <a:ea typeface="ＭＳ Ｐゴシック" charset="0"/>
                <a:cs typeface="Arial" pitchFamily="34" charset="0"/>
              </a:rPr>
              <a:t>How can we improve our care?</a:t>
            </a: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Introduce yourself each time you go in their room</a:t>
            </a: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Make sure you have eye contact when you are speaking with them</a:t>
            </a: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Remain calm and talk in a matter of fact way – keep things uncomplicated, reassure, kindness</a:t>
            </a: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Involve carers - if they are in the room with you</a:t>
            </a: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Focus on one instruction at a time if your asking them something</a:t>
            </a: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Give time for responses</a:t>
            </a: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You might need to repeat yourself… don’t assume you have been understood</a:t>
            </a: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Do not give too many choices</a:t>
            </a:r>
            <a:endParaRPr lang="en-AU" sz="2400" dirty="0">
              <a:solidFill>
                <a:srgbClr val="000000"/>
              </a:solidFill>
              <a:latin typeface="Arial" pitchFamily="34" charset="0"/>
              <a:ea typeface="ＭＳ Ｐゴシック" charset="0"/>
              <a:cs typeface="Arial" pitchFamily="34" charset="0"/>
            </a:endParaRPr>
          </a:p>
          <a:p>
            <a:endParaRPr lang="en-AU" dirty="0"/>
          </a:p>
        </p:txBody>
      </p:sp>
    </p:spTree>
    <p:extLst>
      <p:ext uri="{BB962C8B-B14F-4D97-AF65-F5344CB8AC3E}">
        <p14:creationId xmlns:p14="http://schemas.microsoft.com/office/powerpoint/2010/main" val="36968095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9382" y="199224"/>
            <a:ext cx="8257117" cy="1143000"/>
          </a:xfrm>
        </p:spPr>
        <p:txBody>
          <a:bodyPr/>
          <a:lstStyle/>
          <a:p>
            <a:r>
              <a:rPr lang="en-AU" dirty="0" smtClean="0"/>
              <a:t>Cognitive Impairment Identifier</a:t>
            </a:r>
            <a:endParaRPr lang="en-AU" dirty="0"/>
          </a:p>
        </p:txBody>
      </p:sp>
      <p:pic>
        <p:nvPicPr>
          <p:cNvPr id="4" name="Content Placeholder 3" descr="cid:image010.png@01D361EE.B87EBA20"/>
          <p:cNvPicPr>
            <a:picLocks noGrp="1"/>
          </p:cNvPicPr>
          <p:nvPr>
            <p:ph idx="1"/>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8712491" y="1187778"/>
            <a:ext cx="1336483" cy="1150070"/>
          </a:xfrm>
          <a:prstGeom prst="rect">
            <a:avLst/>
          </a:prstGeom>
          <a:noFill/>
          <a:ln>
            <a:noFill/>
          </a:ln>
        </p:spPr>
      </p:pic>
      <p:sp>
        <p:nvSpPr>
          <p:cNvPr id="5" name="TextBox 4"/>
          <p:cNvSpPr txBox="1"/>
          <p:nvPr/>
        </p:nvSpPr>
        <p:spPr>
          <a:xfrm>
            <a:off x="3157978" y="1404592"/>
            <a:ext cx="8427563" cy="4431983"/>
          </a:xfrm>
          <a:prstGeom prst="rect">
            <a:avLst/>
          </a:prstGeom>
          <a:noFill/>
        </p:spPr>
        <p:txBody>
          <a:bodyPr wrap="square" rtlCol="0">
            <a:spAutoFit/>
          </a:bodyPr>
          <a:lstStyle/>
          <a:p>
            <a:endParaRPr lang="en-AU" sz="2400" dirty="0" smtClean="0">
              <a:solidFill>
                <a:srgbClr val="000000"/>
              </a:solidFill>
              <a:latin typeface="Arial" pitchFamily="34" charset="0"/>
              <a:ea typeface="ＭＳ Ｐゴシック" charset="0"/>
              <a:cs typeface="Arial" pitchFamily="34" charset="0"/>
            </a:endParaRPr>
          </a:p>
          <a:p>
            <a:endParaRPr lang="en-AU" sz="2400" dirty="0" smtClean="0">
              <a:solidFill>
                <a:srgbClr val="000000"/>
              </a:solidFill>
              <a:latin typeface="Arial" pitchFamily="34" charset="0"/>
              <a:ea typeface="ＭＳ Ｐゴシック" charset="0"/>
              <a:cs typeface="Arial" pitchFamily="34" charset="0"/>
            </a:endParaRPr>
          </a:p>
          <a:p>
            <a:endParaRPr lang="en-AU" sz="2400" dirty="0" smtClean="0">
              <a:solidFill>
                <a:srgbClr val="000000"/>
              </a:solidFill>
              <a:latin typeface="Arial" pitchFamily="34" charset="0"/>
              <a:ea typeface="ＭＳ Ｐゴシック" charset="0"/>
              <a:cs typeface="Arial" pitchFamily="34" charset="0"/>
            </a:endParaRP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Your role might include ensuring the Cognitive Impairment Identifier is handed back to the ward staff</a:t>
            </a:r>
          </a:p>
          <a:p>
            <a:pPr marL="342900" indent="-342900">
              <a:buFont typeface="Arial" panose="020B0604020202020204" pitchFamily="34" charset="0"/>
              <a:buChar char="•"/>
            </a:pPr>
            <a:endParaRPr lang="en-AU" sz="2400" dirty="0" smtClean="0">
              <a:solidFill>
                <a:srgbClr val="000000"/>
              </a:solidFill>
              <a:latin typeface="Arial" pitchFamily="34" charset="0"/>
              <a:ea typeface="ＭＳ Ｐゴシック" charset="0"/>
              <a:cs typeface="Arial" pitchFamily="34" charset="0"/>
            </a:endParaRPr>
          </a:p>
          <a:p>
            <a:pPr marL="342900" indent="-342900">
              <a:buFont typeface="Arial" panose="020B0604020202020204" pitchFamily="34" charset="0"/>
              <a:buChar char="•"/>
            </a:pPr>
            <a:r>
              <a:rPr lang="en-AU" sz="2400" dirty="0" smtClean="0">
                <a:solidFill>
                  <a:srgbClr val="000000"/>
                </a:solidFill>
                <a:latin typeface="Arial" pitchFamily="34" charset="0"/>
                <a:ea typeface="ＭＳ Ｐゴシック" charset="0"/>
                <a:cs typeface="Arial" pitchFamily="34" charset="0"/>
              </a:rPr>
              <a:t>They cost $7 each and we have 100 for our hospital to use.</a:t>
            </a:r>
          </a:p>
          <a:p>
            <a:pPr marL="342900" indent="-342900">
              <a:buFont typeface="Arial" panose="020B0604020202020204" pitchFamily="34" charset="0"/>
              <a:buChar char="•"/>
            </a:pPr>
            <a:endParaRPr lang="en-AU" sz="2400" dirty="0" smtClean="0">
              <a:solidFill>
                <a:srgbClr val="000000"/>
              </a:solidFill>
              <a:latin typeface="Arial" pitchFamily="34" charset="0"/>
              <a:ea typeface="ＭＳ Ｐゴシック" charset="0"/>
              <a:cs typeface="Arial" pitchFamily="34" charset="0"/>
            </a:endParaRPr>
          </a:p>
          <a:p>
            <a:endParaRPr lang="en-AU" sz="2400" dirty="0" smtClean="0">
              <a:solidFill>
                <a:srgbClr val="000000"/>
              </a:solidFill>
              <a:latin typeface="Arial" pitchFamily="34" charset="0"/>
              <a:ea typeface="ＭＳ Ｐゴシック" charset="0"/>
              <a:cs typeface="Arial" pitchFamily="34" charset="0"/>
            </a:endParaRPr>
          </a:p>
          <a:p>
            <a:pPr marL="342900" indent="-342900">
              <a:buFont typeface="Arial" panose="020B0604020202020204" pitchFamily="34" charset="0"/>
              <a:buChar char="•"/>
            </a:pPr>
            <a:endParaRPr lang="en-AU" sz="2400" dirty="0">
              <a:solidFill>
                <a:srgbClr val="000000"/>
              </a:solidFill>
              <a:latin typeface="Arial" pitchFamily="34" charset="0"/>
              <a:ea typeface="ＭＳ Ｐゴシック" charset="0"/>
              <a:cs typeface="Arial" pitchFamily="34" charset="0"/>
            </a:endParaRPr>
          </a:p>
          <a:p>
            <a:endParaRPr lang="en-AU" dirty="0"/>
          </a:p>
        </p:txBody>
      </p:sp>
    </p:spTree>
    <p:extLst>
      <p:ext uri="{BB962C8B-B14F-4D97-AF65-F5344CB8AC3E}">
        <p14:creationId xmlns:p14="http://schemas.microsoft.com/office/powerpoint/2010/main" val="88983050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Blue_Final">
  <a:themeElements>
    <a:clrScheme name="Office Theme 3">
      <a:dk1>
        <a:srgbClr val="ACA095"/>
      </a:dk1>
      <a:lt1>
        <a:srgbClr val="FFFFFF"/>
      </a:lt1>
      <a:dk2>
        <a:srgbClr val="1F497D"/>
      </a:dk2>
      <a:lt2>
        <a:srgbClr val="EEECE1"/>
      </a:lt2>
      <a:accent1>
        <a:srgbClr val="EF3A42"/>
      </a:accent1>
      <a:accent2>
        <a:srgbClr val="0092CF"/>
      </a:accent2>
      <a:accent3>
        <a:srgbClr val="FFFFFF"/>
      </a:accent3>
      <a:accent4>
        <a:srgbClr val="92887E"/>
      </a:accent4>
      <a:accent5>
        <a:srgbClr val="F6AEB0"/>
      </a:accent5>
      <a:accent6>
        <a:srgbClr val="0084BB"/>
      </a:accent6>
      <a:hlink>
        <a:srgbClr val="7BC143"/>
      </a:hlink>
      <a:folHlink>
        <a:srgbClr val="FFCD3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1F497D"/>
        </a:dk2>
        <a:lt2>
          <a:srgbClr val="EEECE1"/>
        </a:lt2>
        <a:accent1>
          <a:srgbClr val="EF3A42"/>
        </a:accent1>
        <a:accent2>
          <a:srgbClr val="0092CF"/>
        </a:accent2>
        <a:accent3>
          <a:srgbClr val="FFFFFF"/>
        </a:accent3>
        <a:accent4>
          <a:srgbClr val="000000"/>
        </a:accent4>
        <a:accent5>
          <a:srgbClr val="F6AEB0"/>
        </a:accent5>
        <a:accent6>
          <a:srgbClr val="0084BB"/>
        </a:accent6>
        <a:hlink>
          <a:srgbClr val="7BC143"/>
        </a:hlink>
        <a:folHlink>
          <a:srgbClr val="FFCD33"/>
        </a:folHlink>
      </a:clrScheme>
      <a:clrMap bg1="lt1" tx1="dk1" bg2="lt2" tx2="dk2" accent1="accent1" accent2="accent2" accent3="accent3" accent4="accent4" accent5="accent5" accent6="accent6" hlink="hlink" folHlink="folHlink"/>
    </a:extraClrScheme>
    <a:extraClrScheme>
      <a:clrScheme name="Office Theme 3">
        <a:dk1>
          <a:srgbClr val="ACA095"/>
        </a:dk1>
        <a:lt1>
          <a:srgbClr val="FFFFFF"/>
        </a:lt1>
        <a:dk2>
          <a:srgbClr val="1F497D"/>
        </a:dk2>
        <a:lt2>
          <a:srgbClr val="EEECE1"/>
        </a:lt2>
        <a:accent1>
          <a:srgbClr val="EF3A42"/>
        </a:accent1>
        <a:accent2>
          <a:srgbClr val="0092CF"/>
        </a:accent2>
        <a:accent3>
          <a:srgbClr val="FFFFFF"/>
        </a:accent3>
        <a:accent4>
          <a:srgbClr val="92887E"/>
        </a:accent4>
        <a:accent5>
          <a:srgbClr val="F6AEB0"/>
        </a:accent5>
        <a:accent6>
          <a:srgbClr val="0084BB"/>
        </a:accent6>
        <a:hlink>
          <a:srgbClr val="7BC143"/>
        </a:hlink>
        <a:folHlink>
          <a:srgbClr val="FFCD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Region xmlns="71c92f68-eaac-40e1-b467-384a5f786531">CHSA</Region>
    <Next_x0020_Review xmlns="71c92f68-eaac-40e1-b467-384a5f786531" xsi:nil="true"/>
    <Business_x0020_Unit xmlns="71c92f68-eaac-40e1-b467-384a5f786531" xsi:nil="true"/>
    <Directorate xmlns="71c92f68-eaac-40e1-b467-384a5f786531" xsi:nil="true"/>
    <ImageCreateDate xmlns="5AD58F5B-34C7-4C9F-82E0-0865E2C20EED" xsi:nil="true"/>
    <Topic xmlns="71c92f68-eaac-40e1-b467-384a5f786531"/>
    <PublishingExpirationDate xmlns="http://schemas.microsoft.com/sharepoint/v3" xsi:nil="true"/>
    <PublishingStartDate xmlns="http://schemas.microsoft.com/sharepoint/v3" xsi:nil="true"/>
    <wic_System_Copyright xmlns="http://schemas.microsoft.com/sharepoint/v3/fields" xsi:nil="true"/>
  </documentManagement>
</p:properties>
</file>

<file path=customXml/item2.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8C42E50AD34B014BAB64F611D0F3A8E4" ma:contentTypeVersion="95" ma:contentTypeDescription="Upload an image." ma:contentTypeScope="" ma:versionID="7b0763d3e991d1b1512b3dea28e7aec0">
  <xsd:schema xmlns:xsd="http://www.w3.org/2001/XMLSchema" xmlns:xs="http://www.w3.org/2001/XMLSchema" xmlns:p="http://schemas.microsoft.com/office/2006/metadata/properties" xmlns:ns1="http://schemas.microsoft.com/sharepoint/v3" xmlns:ns2="5AD58F5B-34C7-4C9F-82E0-0865E2C20EED" xmlns:ns3="http://schemas.microsoft.com/sharepoint/v3/fields" xmlns:ns4="71c92f68-eaac-40e1-b467-384a5f786531" xmlns:ns5="5ad58f5b-34c7-4c9f-82e0-0865e2c20eed" targetNamespace="http://schemas.microsoft.com/office/2006/metadata/properties" ma:root="true" ma:fieldsID="791f8196607b2f9d8408d31c81cf4002" ns1:_="" ns2:_="" ns3:_="" ns4:_="" ns5:_="">
    <xsd:import namespace="http://schemas.microsoft.com/sharepoint/v3"/>
    <xsd:import namespace="5AD58F5B-34C7-4C9F-82E0-0865E2C20EED"/>
    <xsd:import namespace="http://schemas.microsoft.com/sharepoint/v3/fields"/>
    <xsd:import namespace="71c92f68-eaac-40e1-b467-384a5f786531"/>
    <xsd:import namespace="5ad58f5b-34c7-4c9f-82e0-0865e2c20eed"/>
    <xsd:element name="properties">
      <xsd:complexType>
        <xsd:sequence>
          <xsd:element name="documentManagement">
            <xsd:complexType>
              <xsd:all>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3:wic_System_Copyright" minOccurs="0"/>
                <xsd:element ref="ns4:Region" minOccurs="0"/>
                <xsd:element ref="ns4:Directorate" minOccurs="0"/>
                <xsd:element ref="ns4:Topic" minOccurs="0"/>
                <xsd:element ref="ns4:Business_x0020_Unit" minOccurs="0"/>
                <xsd:element ref="ns4:Next_x0020_Review" minOccurs="0"/>
                <xsd:element ref="ns4:_dlc_DocId" minOccurs="0"/>
                <xsd:element ref="ns4:_dlc_DocIdUrl" minOccurs="0"/>
                <xsd:element ref="ns4:_dlc_DocIdPersistId" minOccurs="0"/>
                <xsd:element ref="ns1:PublishingStartDate" minOccurs="0"/>
                <xsd:element ref="ns1:PublishingExpirationDate" minOccurs="0"/>
                <xsd:element ref="ns5:MediaServiceMetadata" minOccurs="0"/>
                <xsd:element ref="ns5: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8" nillable="true" ma:displayName="URL Path" ma:hidden="true" ma:list="Docs" ma:internalName="FileRef" ma:readOnly="true" ma:showField="FullUrl">
      <xsd:simpleType>
        <xsd:restriction base="dms:Lookup"/>
      </xsd:simpleType>
    </xsd:element>
    <xsd:element name="File_x0020_Type" ma:index="9" nillable="true" ma:displayName="File Type" ma:hidden="true" ma:internalName="File_x0020_Type" ma:readOnly="true">
      <xsd:simpleType>
        <xsd:restriction base="dms:Text"/>
      </xsd:simpleType>
    </xsd:element>
    <xsd:element name="HTML_x0020_File_x0020_Type" ma:index="10" nillable="true" ma:displayName="HTML File Type" ma:hidden="true" ma:internalName="HTML_x0020_File_x0020_Type" ma:readOnly="true">
      <xsd:simpleType>
        <xsd:restriction base="dms:Text"/>
      </xsd:simpleType>
    </xsd:element>
    <xsd:element name="FSObjType" ma:index="11" nillable="true" ma:displayName="Item Type" ma:hidden="true" ma:list="Docs" ma:internalName="FSObjType" ma:readOnly="true" ma:showField="FSType">
      <xsd:simpleType>
        <xsd:restriction base="dms:Lookup"/>
      </xsd:simpleType>
    </xsd:element>
    <xsd:element name="PublishingStartDate" ma:index="35" nillable="true" ma:displayName="Scheduling Start Date" ma:description="" ma:hidden="true" ma:internalName="PublishingStartDate">
      <xsd:simpleType>
        <xsd:restriction base="dms:Unknown"/>
      </xsd:simpleType>
    </xsd:element>
    <xsd:element name="PublishingExpirationDate" ma:index="36"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AD58F5B-34C7-4C9F-82E0-0865E2C20EED" elementFormDefault="qualified">
    <xsd:import namespace="http://schemas.microsoft.com/office/2006/documentManagement/types"/>
    <xsd:import namespace="http://schemas.microsoft.com/office/infopath/2007/PartnerControls"/>
    <xsd:element name="ThumbnailExists" ma:index="18" nillable="true" ma:displayName="Thumbnail Exists" ma:default="FALSE" ma:hidden="true" ma:internalName="ThumbnailExists" ma:readOnly="true">
      <xsd:simpleType>
        <xsd:restriction base="dms:Boolean"/>
      </xsd:simpleType>
    </xsd:element>
    <xsd:element name="PreviewExists" ma:index="19" nillable="true" ma:displayName="Preview Exists" ma:default="FALSE" ma:hidden="true" ma:internalName="PreviewExists" ma:readOnly="true">
      <xsd:simpleType>
        <xsd:restriction base="dms:Boolean"/>
      </xsd:simpleType>
    </xsd:element>
    <xsd:element name="ImageWidth" ma:index="20" nillable="true" ma:displayName="Width" ma:internalName="ImageWidth" ma:readOnly="true">
      <xsd:simpleType>
        <xsd:restriction base="dms:Unknown"/>
      </xsd:simpleType>
    </xsd:element>
    <xsd:element name="ImageHeight" ma:index="22" nillable="true" ma:displayName="Height" ma:internalName="ImageHeight" ma:readOnly="true">
      <xsd:simpleType>
        <xsd:restriction base="dms:Unknown"/>
      </xsd:simpleType>
    </xsd:element>
    <xsd:element name="ImageCreateDate" ma:index="25"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6"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c92f68-eaac-40e1-b467-384a5f786531" elementFormDefault="qualified">
    <xsd:import namespace="http://schemas.microsoft.com/office/2006/documentManagement/types"/>
    <xsd:import namespace="http://schemas.microsoft.com/office/infopath/2007/PartnerControls"/>
    <xsd:element name="Region" ma:index="27" nillable="true" ma:displayName="Region" ma:default="CHSA" ma:format="Dropdown" ma:internalName="Region">
      <xsd:simpleType>
        <xsd:restriction base="dms:Choice">
          <xsd:enumeration value="CHSA"/>
          <xsd:enumeration value="Barossa, Hills, Fleurieu"/>
          <xsd:enumeration value="Eyre and Far North"/>
          <xsd:enumeration value="Flinders and Upper North"/>
          <xsd:enumeration value="Riverland, Malee, Coorong"/>
          <xsd:enumeration value="South East"/>
          <xsd:enumeration value="Yorke and Northern"/>
        </xsd:restriction>
      </xsd:simpleType>
    </xsd:element>
    <xsd:element name="Directorate" ma:index="28" nillable="true" ma:displayName="Directorate" ma:format="Dropdown" ma:internalName="Directorate">
      <xsd:simpleType>
        <xsd:restriction base="dms:Choice">
          <xsd:enumeration value="Allied Health"/>
          <xsd:enumeration value="Aboriginal Health"/>
          <xsd:enumeration value="Corporate Services"/>
          <xsd:enumeration value="Finance"/>
          <xsd:enumeration value="Medical Services"/>
          <xsd:enumeration value="Mental Health"/>
          <xsd:enumeration value="Nursing &amp; Midwifery Services"/>
          <xsd:enumeration value="Operations"/>
          <xsd:enumeration value="People and Culture"/>
          <xsd:enumeration value="Strategy and Reform"/>
          <xsd:enumeration value="Regional"/>
          <xsd:enumeration value="Executive Services"/>
        </xsd:restriction>
      </xsd:simpleType>
    </xsd:element>
    <xsd:element name="Topic" ma:index="29" nillable="true" ma:displayName="Topic" ma:internalName="Topic">
      <xsd:complexType>
        <xsd:complexContent>
          <xsd:extension base="dms:MultiChoiceFillIn">
            <xsd:sequence>
              <xsd:element name="Value" maxOccurs="unbounded" minOccurs="0" nillable="true">
                <xsd:simpleType>
                  <xsd:union memberTypes="dms:Text">
                    <xsd:simpleType>
                      <xsd:restriction base="dms:Choice">
                        <xsd:enumeration value="Aboriginal Health"/>
                        <xsd:enumeration value="Aged Care"/>
                        <xsd:enumeration value="Alert"/>
                        <xsd:enumeration value="Allied Health"/>
                        <xsd:enumeration value="Blood &amp; Blood Products"/>
                        <xsd:enumeration value="Cancer Services"/>
                        <xsd:enumeration value="Clinical Deterioration"/>
                        <xsd:enumeration value="Community"/>
                        <xsd:enumeration value="Consumer Engagement"/>
                        <xsd:enumeration value="Corporate"/>
                        <xsd:enumeration value="Diabetes"/>
                        <xsd:enumeration value="Drug &amp; Therapeutics"/>
                        <xsd:enumeration value="Emergency"/>
                        <xsd:enumeration value="Falls Prevention"/>
                        <xsd:enumeration value="Finance"/>
                        <xsd:enumeration value="ICT"/>
                        <xsd:enumeration value="Infection Control"/>
                        <xsd:enumeration value="Information Sharing"/>
                        <xsd:enumeration value="Maternal and Neonatal"/>
                        <xsd:enumeration value="Medical Imaging"/>
                        <xsd:enumeration value="Mental Health"/>
                        <xsd:enumeration value="Nursing and Midwifery"/>
                        <xsd:enumeration value="Office 365"/>
                        <xsd:enumeration value="QRS"/>
                        <xsd:enumeration value="Paediatrics"/>
                        <xsd:enumeration value="PATS"/>
                        <xsd:enumeration value="People and Culture"/>
                        <xsd:enumeration value="Pressure Injury"/>
                        <xsd:enumeration value="Renal Services"/>
                        <xsd:enumeration value="Risk Assessment"/>
                        <xsd:enumeration value="SAVES"/>
                        <xsd:enumeration value="SharePoint"/>
                        <xsd:enumeration value="Standard Operating Procedures"/>
                        <xsd:enumeration value="Workforce"/>
                        <xsd:enumeration value="WHS&amp;IM"/>
                      </xsd:restriction>
                    </xsd:simpleType>
                  </xsd:union>
                </xsd:simpleType>
              </xsd:element>
            </xsd:sequence>
          </xsd:extension>
        </xsd:complexContent>
      </xsd:complexType>
    </xsd:element>
    <xsd:element name="Business_x0020_Unit" ma:index="30" nillable="true" ma:displayName="Business Unit" ma:format="Dropdown" ma:internalName="Business_x0020_Unit">
      <xsd:simpleType>
        <xsd:union memberTypes="dms:Text">
          <xsd:simpleType>
            <xsd:restriction base="dms:Choice">
              <xsd:enumeration value="Aged Care"/>
              <xsd:enumeration value="Business Development Unit"/>
              <xsd:enumeration value="Diabetes"/>
            </xsd:restriction>
          </xsd:simpleType>
        </xsd:union>
      </xsd:simpleType>
    </xsd:element>
    <xsd:element name="Next_x0020_Review" ma:index="31" nillable="true" ma:displayName="Next Review" ma:format="DateOnly" ma:internalName="Next_x0020_Review" ma:readOnly="false">
      <xsd:simpleType>
        <xsd:restriction base="dms:DateTime"/>
      </xsd:simpleType>
    </xsd:element>
    <xsd:element name="_dlc_DocId" ma:index="32" nillable="true" ma:displayName="Document ID Value" ma:description="The value of the document ID assigned to this item." ma:internalName="_dlc_DocId" ma:readOnly="true">
      <xsd:simpleType>
        <xsd:restriction base="dms:Text"/>
      </xsd:simpleType>
    </xsd:element>
    <xsd:element name="_dlc_DocIdUrl" ma:index="33"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34"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5ad58f5b-34c7-4c9f-82e0-0865e2c20eed" elementFormDefault="qualified">
    <xsd:import namespace="http://schemas.microsoft.com/office/2006/documentManagement/types"/>
    <xsd:import namespace="http://schemas.microsoft.com/office/infopath/2007/PartnerControls"/>
    <xsd:element name="MediaServiceMetadata" ma:index="37" nillable="true" ma:displayName="MediaServiceMetadata" ma:hidden="true" ma:internalName="MediaServiceMetadata" ma:readOnly="true">
      <xsd:simpleType>
        <xsd:restriction base="dms:Note"/>
      </xsd:simpleType>
    </xsd:element>
    <xsd:element name="MediaServiceFastMetadata" ma:index="38"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4"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23" ma:displayName="Comments"/>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522AD9-8E5F-4850-BEFD-03CD12A76508}">
  <ds:schemaRefs>
    <ds:schemaRef ds:uri="http://schemas.microsoft.com/office/infopath/2007/PartnerControls"/>
    <ds:schemaRef ds:uri="http://purl.org/dc/terms/"/>
    <ds:schemaRef ds:uri="71c92f68-eaac-40e1-b467-384a5f786531"/>
    <ds:schemaRef ds:uri="http://schemas.microsoft.com/office/2006/documentManagement/types"/>
    <ds:schemaRef ds:uri="http://schemas.openxmlformats.org/package/2006/metadata/core-properties"/>
    <ds:schemaRef ds:uri="5ad58f5b-34c7-4c9f-82e0-0865e2c20eed"/>
    <ds:schemaRef ds:uri="http://schemas.microsoft.com/sharepoint/v3"/>
    <ds:schemaRef ds:uri="http://purl.org/dc/elements/1.1/"/>
    <ds:schemaRef ds:uri="http://schemas.microsoft.com/sharepoint/v3/fields"/>
    <ds:schemaRef ds:uri="5AD58F5B-34C7-4C9F-82E0-0865E2C20EED"/>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B09FA703-C372-4D66-8EF3-7214EBD8EF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AD58F5B-34C7-4C9F-82E0-0865E2C20EED"/>
    <ds:schemaRef ds:uri="http://schemas.microsoft.com/sharepoint/v3/fields"/>
    <ds:schemaRef ds:uri="71c92f68-eaac-40e1-b467-384a5f786531"/>
    <ds:schemaRef ds:uri="5ad58f5b-34c7-4c9f-82e0-0865e2c20e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2632B44-375B-494B-A8FF-393F1F42CBC3}">
  <ds:schemaRefs>
    <ds:schemaRef ds:uri="http://schemas.microsoft.com/sharepoint/events"/>
  </ds:schemaRefs>
</ds:datastoreItem>
</file>

<file path=customXml/itemProps4.xml><?xml version="1.0" encoding="utf-8"?>
<ds:datastoreItem xmlns:ds="http://schemas.openxmlformats.org/officeDocument/2006/customXml" ds:itemID="{4488B932-6ADB-4904-9FB1-CE9E262FEAA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96</TotalTime>
  <Words>786</Words>
  <Application>Microsoft Office PowerPoint</Application>
  <PresentationFormat>Widescreen</PresentationFormat>
  <Paragraphs>111</Paragraphs>
  <Slides>11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ＭＳ Ｐゴシック</vt:lpstr>
      <vt:lpstr>Arial</vt:lpstr>
      <vt:lpstr>Calibri</vt:lpstr>
      <vt:lpstr>Wingdings</vt:lpstr>
      <vt:lpstr>1_Blue_Final</vt:lpstr>
      <vt:lpstr>  Comprehensive Care of Older People  in Country Health Hospitals   </vt:lpstr>
      <vt:lpstr>Comprehensive Care of the Older Person  - prevents delirium and enhances care for those with CI</vt:lpstr>
      <vt:lpstr>Comprehensive Care of Older People – model of care</vt:lpstr>
      <vt:lpstr>Implementing the CCoOP MoC in CHSA</vt:lpstr>
      <vt:lpstr>Preventing delirium and managing cognitive impairment | Tools</vt:lpstr>
      <vt:lpstr>Important role of Non – Clinical staff</vt:lpstr>
      <vt:lpstr>Cognitive Impairment Identifier</vt:lpstr>
      <vt:lpstr>Cognitive Impairment Identifier</vt:lpstr>
      <vt:lpstr>Cognitive Impairment Identifier</vt:lpstr>
      <vt:lpstr>Dignity in Care Principles </vt:lpstr>
      <vt:lpstr>Comprehensive Care of Older People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Preventing &amp; Managing Pressure Injuries  Meredith Stewart</dc:title>
  <dc:creator>Clarke, Merrilee (Health)</dc:creator>
  <cp:lastModifiedBy>YOUNG, Victoria</cp:lastModifiedBy>
  <cp:revision>18</cp:revision>
  <dcterms:created xsi:type="dcterms:W3CDTF">2018-08-13T04:42:41Z</dcterms:created>
  <dcterms:modified xsi:type="dcterms:W3CDTF">2019-11-14T00:12:45Z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0x0101009148F5A04DDD49CBA7127AADA5FB792B00AADE34325A8B49CDA8BB4DB53328F214008C42E50AD34B014BAB64F611D0F3A8E4</vt:lpwstr>
  </property>
</Properties>
</file>