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4"/>
  </p:notesMasterIdLst>
  <p:sldIdLst>
    <p:sldId id="272" r:id="rId6"/>
    <p:sldId id="268" r:id="rId7"/>
    <p:sldId id="267" r:id="rId8"/>
    <p:sldId id="269" r:id="rId9"/>
    <p:sldId id="290" r:id="rId10"/>
    <p:sldId id="279" r:id="rId11"/>
    <p:sldId id="287" r:id="rId12"/>
    <p:sldId id="288" r:id="rId13"/>
    <p:sldId id="280" r:id="rId14"/>
    <p:sldId id="285" r:id="rId15"/>
    <p:sldId id="286" r:id="rId16"/>
    <p:sldId id="283" r:id="rId17"/>
    <p:sldId id="284" r:id="rId18"/>
    <p:sldId id="289" r:id="rId19"/>
    <p:sldId id="274" r:id="rId20"/>
    <p:sldId id="275" r:id="rId21"/>
    <p:sldId id="278"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6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bing, Katherine (Health)" userId="S::katherine.stubing@sa.gov.au::08585a9b-5243-4770-916e-9ba393eec438" providerId="AD" clId="Web-{13C45C16-289D-4041-89CE-58C3F7B59283}"/>
    <pc:docChg chg="modSld">
      <pc:chgData name="Stubing, Katherine (Health)" userId="S::katherine.stubing@sa.gov.au::08585a9b-5243-4770-916e-9ba393eec438" providerId="AD" clId="Web-{13C45C16-289D-4041-89CE-58C3F7B59283}" dt="2019-08-18T12:11:15.228" v="0" actId="1076"/>
      <pc:docMkLst>
        <pc:docMk/>
      </pc:docMkLst>
      <pc:sldChg chg="modSp">
        <pc:chgData name="Stubing, Katherine (Health)" userId="S::katherine.stubing@sa.gov.au::08585a9b-5243-4770-916e-9ba393eec438" providerId="AD" clId="Web-{13C45C16-289D-4041-89CE-58C3F7B59283}" dt="2019-08-18T12:11:15.228" v="0" actId="1076"/>
        <pc:sldMkLst>
          <pc:docMk/>
          <pc:sldMk cId="3244446609" sldId="272"/>
        </pc:sldMkLst>
        <pc:picChg chg="mod">
          <ac:chgData name="Stubing, Katherine (Health)" userId="S::katherine.stubing@sa.gov.au::08585a9b-5243-4770-916e-9ba393eec438" providerId="AD" clId="Web-{13C45C16-289D-4041-89CE-58C3F7B59283}" dt="2019-08-18T12:11:15.228" v="0" actId="1076"/>
          <ac:picMkLst>
            <pc:docMk/>
            <pc:sldMk cId="3244446609" sldId="272"/>
            <ac:picMk id="1229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1DED5-DBA2-4C16-B3C6-7945301F278A}" type="datetimeFigureOut">
              <a:rPr lang="en-AU" smtClean="0"/>
              <a:t>14/11/2019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C87DB-F03B-4DB4-A70E-668E1A23B673}" type="slidenum">
              <a:rPr lang="en-AU" smtClean="0"/>
              <a:t>‹#›</a:t>
            </a:fld>
            <a:endParaRPr lang="en-AU"/>
          </a:p>
        </p:txBody>
      </p:sp>
    </p:spTree>
    <p:extLst>
      <p:ext uri="{BB962C8B-B14F-4D97-AF65-F5344CB8AC3E}">
        <p14:creationId xmlns:p14="http://schemas.microsoft.com/office/powerpoint/2010/main" val="23099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685800" y="1143000"/>
            <a:ext cx="5486400" cy="3086100"/>
          </a:xfrm>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1. Increased risk of preventable complications such as falls, pressure injuries, delirium and failure to return to premorbid function, as well as adverse outcomes such as unexpected death, or early and unplanned entry into residential care.</a:t>
            </a:r>
          </a:p>
          <a:p>
            <a:endParaRPr lang="en-A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51985D1-1F4F-4016-9994-042BF2FBA586}"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09364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CCOP</a:t>
            </a:r>
            <a:r>
              <a:rPr lang="en-AU" baseline="0" dirty="0"/>
              <a:t> addresses part of this section of the standard</a:t>
            </a:r>
            <a:endParaRPr lang="en-A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51985D1-1F4F-4016-9994-042BF2FBA586}"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09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8BCB"/>
        </a:solidFill>
        <a:effectLst/>
      </p:bgPr>
    </p:bg>
    <p:spTree>
      <p:nvGrpSpPr>
        <p:cNvPr id="1" name=""/>
        <p:cNvGrpSpPr/>
        <p:nvPr/>
      </p:nvGrpSpPr>
      <p:grpSpPr>
        <a:xfrm>
          <a:off x="0" y="0"/>
          <a:ext cx="0" cy="0"/>
          <a:chOff x="0" y="0"/>
          <a:chExt cx="0" cy="0"/>
        </a:xfrm>
      </p:grpSpPr>
      <p:pic>
        <p:nvPicPr>
          <p:cNvPr id="4" name="Picture 10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A-Health-rev-1-450p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52517" y="5122864"/>
            <a:ext cx="1919816"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Placeholder 1"/>
          <p:cNvSpPr>
            <a:spLocks noGrp="1"/>
          </p:cNvSpPr>
          <p:nvPr>
            <p:ph type="ctrTitle"/>
          </p:nvPr>
        </p:nvSpPr>
        <p:spPr>
          <a:xfrm>
            <a:off x="3407834" y="1557339"/>
            <a:ext cx="7869767" cy="1470025"/>
          </a:xfrm>
        </p:spPr>
        <p:txBody>
          <a:bodyPr/>
          <a:lstStyle>
            <a:lvl1pPr>
              <a:defRPr smtClean="0">
                <a:solidFill>
                  <a:schemeClr val="bg1"/>
                </a:solidFill>
                <a:latin typeface="Arial" charset="0"/>
                <a:cs typeface="Arial" charset="0"/>
              </a:defRPr>
            </a:lvl1pPr>
          </a:lstStyle>
          <a:p>
            <a:pPr lvl="0"/>
            <a:r>
              <a:rPr lang="en-US" altLang="en-US" noProof="0"/>
              <a:t>Click to edit Master title style</a:t>
            </a:r>
            <a:endParaRPr lang="en-AU" altLang="en-US" noProof="0"/>
          </a:p>
        </p:txBody>
      </p:sp>
      <p:sp>
        <p:nvSpPr>
          <p:cNvPr id="13317" name="Text Placeholder 2"/>
          <p:cNvSpPr>
            <a:spLocks noGrp="1"/>
          </p:cNvSpPr>
          <p:nvPr>
            <p:ph type="subTitle" idx="1"/>
          </p:nvPr>
        </p:nvSpPr>
        <p:spPr>
          <a:xfrm>
            <a:off x="3407834" y="3860800"/>
            <a:ext cx="7871884" cy="838200"/>
          </a:xfrm>
        </p:spPr>
        <p:txBody>
          <a:bodyPr/>
          <a:lstStyle>
            <a:lvl1pPr marL="0" indent="0">
              <a:buFont typeface="Arial" charset="0"/>
              <a:buNone/>
              <a:defRPr smtClean="0">
                <a:solidFill>
                  <a:schemeClr val="bg1"/>
                </a:solidFill>
                <a:latin typeface="Arial" charset="0"/>
                <a:cs typeface="Arial" charset="0"/>
              </a:defRPr>
            </a:lvl1pPr>
          </a:lstStyle>
          <a:p>
            <a:pPr lvl="0"/>
            <a:r>
              <a:rPr lang="en-US" altLang="en-US" noProof="0"/>
              <a:t>Click to edit Master subtitle style</a:t>
            </a:r>
            <a:endParaRPr lang="en-AU" altLang="en-US" noProof="0"/>
          </a:p>
        </p:txBody>
      </p:sp>
    </p:spTree>
    <p:extLst>
      <p:ext uri="{BB962C8B-B14F-4D97-AF65-F5344CB8AC3E}">
        <p14:creationId xmlns:p14="http://schemas.microsoft.com/office/powerpoint/2010/main" val="128240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5B45731D-5986-4C4B-ACE9-6E26C93E5878}" type="datetimeFigureOut">
              <a:rPr lang="en-US" altLang="en-US"/>
              <a:pPr>
                <a:defRPr/>
              </a:pPr>
              <a:t>11/14/2019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fld id="{12735EDE-F429-4210-A174-32A5EB123BF2}" type="slidenum">
              <a:rPr lang="en-US" altLang="en-US"/>
              <a:pPr/>
              <a:t>‹#›</a:t>
            </a:fld>
            <a:endParaRPr lang="en-US" altLang="en-US"/>
          </a:p>
        </p:txBody>
      </p:sp>
    </p:spTree>
    <p:extLst>
      <p:ext uri="{BB962C8B-B14F-4D97-AF65-F5344CB8AC3E}">
        <p14:creationId xmlns:p14="http://schemas.microsoft.com/office/powerpoint/2010/main" val="384488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42C441-70B2-42E4-A962-79827261857F}" type="datetimeFigureOut">
              <a:rPr lang="en-US" altLang="en-US"/>
              <a:pPr>
                <a:defRPr/>
              </a:pPr>
              <a:t>11/14/2019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fld id="{B9DBFC6C-D1B0-48CE-93B2-CEE9E00718AC}" type="slidenum">
              <a:rPr lang="en-US" altLang="en-US"/>
              <a:pPr/>
              <a:t>‹#›</a:t>
            </a:fld>
            <a:endParaRPr lang="en-US" altLang="en-US"/>
          </a:p>
        </p:txBody>
      </p:sp>
    </p:spTree>
    <p:extLst>
      <p:ext uri="{BB962C8B-B14F-4D97-AF65-F5344CB8AC3E}">
        <p14:creationId xmlns:p14="http://schemas.microsoft.com/office/powerpoint/2010/main" val="262361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Single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73838"/>
            <a:ext cx="121920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73138"/>
            <a:ext cx="121920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T:\zz Chappell Dean\Logo\HRT\Transparent Vector HRT Logo files\Transparent HRT Logo Small.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286067" y="188914"/>
            <a:ext cx="6604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7"/>
          <p:cNvSpPr>
            <a:spLocks noGrp="1"/>
          </p:cNvSpPr>
          <p:nvPr>
            <p:ph type="body" sz="quarter" idx="13"/>
          </p:nvPr>
        </p:nvSpPr>
        <p:spPr>
          <a:xfrm>
            <a:off x="812800" y="279400"/>
            <a:ext cx="9042400" cy="609600"/>
          </a:xfrm>
        </p:spPr>
        <p:txBody>
          <a:bodyPr>
            <a:noAutofit/>
          </a:bodyPr>
          <a:lstStyle>
            <a:lvl1pPr>
              <a:buNone/>
              <a:defRPr sz="2000" b="1" baseline="0">
                <a:latin typeface="Arial" pitchFamily="34" charset="0"/>
                <a:cs typeface="Arial" pitchFamily="34" charset="0"/>
              </a:defRPr>
            </a:lvl1pPr>
          </a:lstStyle>
          <a:p>
            <a:pPr lvl="0"/>
            <a:r>
              <a:rPr lang="en-US"/>
              <a:t>Click to edit Master text styles</a:t>
            </a:r>
          </a:p>
        </p:txBody>
      </p:sp>
      <p:sp>
        <p:nvSpPr>
          <p:cNvPr id="35" name="Content Placeholder 2"/>
          <p:cNvSpPr>
            <a:spLocks noGrp="1"/>
          </p:cNvSpPr>
          <p:nvPr>
            <p:ph idx="1"/>
          </p:nvPr>
        </p:nvSpPr>
        <p:spPr>
          <a:xfrm>
            <a:off x="812800" y="1397002"/>
            <a:ext cx="10566400" cy="4729163"/>
          </a:xfrm>
        </p:spPr>
        <p:txBody>
          <a:bodyPr>
            <a:normAutofit/>
          </a:bodyPr>
          <a:lstStyle>
            <a:lvl1pPr>
              <a:buNone/>
              <a:defRPr sz="1600" baseline="0">
                <a:solidFill>
                  <a:schemeClr val="accent5">
                    <a:lumMod val="10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Footer Placeholder 4"/>
          <p:cNvSpPr>
            <a:spLocks noGrp="1"/>
          </p:cNvSpPr>
          <p:nvPr>
            <p:ph type="ftr" sz="quarter" idx="14"/>
          </p:nvPr>
        </p:nvSpPr>
        <p:spPr>
          <a:xfrm>
            <a:off x="812800" y="6599239"/>
            <a:ext cx="4732867" cy="346075"/>
          </a:xfrm>
        </p:spPr>
        <p:txBody>
          <a:bodyPr/>
          <a:lstStyle>
            <a:lvl1pPr algn="l">
              <a:defRPr sz="800">
                <a:solidFill>
                  <a:schemeClr val="tx2"/>
                </a:solidFill>
                <a:latin typeface="Century Gothic" panose="020B0502020202020204" pitchFamily="34" charset="0"/>
              </a:defRPr>
            </a:lvl1pPr>
          </a:lstStyle>
          <a:p>
            <a:pPr>
              <a:defRPr/>
            </a:pPr>
            <a:r>
              <a:rPr lang="en-AU"/>
              <a:t>HRT1714  Innovation Workshops and Awards</a:t>
            </a:r>
            <a:endParaRPr lang="en-US" dirty="0"/>
          </a:p>
        </p:txBody>
      </p:sp>
      <p:sp>
        <p:nvSpPr>
          <p:cNvPr id="8" name="Slide Number Placeholder 5"/>
          <p:cNvSpPr>
            <a:spLocks noGrp="1"/>
          </p:cNvSpPr>
          <p:nvPr>
            <p:ph type="sldNum" sz="quarter" idx="15"/>
          </p:nvPr>
        </p:nvSpPr>
        <p:spPr>
          <a:xfrm>
            <a:off x="11243733" y="6573838"/>
            <a:ext cx="609600" cy="366712"/>
          </a:xfrm>
        </p:spPr>
        <p:txBody>
          <a:bodyPr/>
          <a:lstStyle>
            <a:lvl1pPr>
              <a:defRPr sz="1100">
                <a:solidFill>
                  <a:schemeClr val="tx2"/>
                </a:solidFill>
              </a:defRPr>
            </a:lvl1pPr>
          </a:lstStyle>
          <a:p>
            <a:pPr>
              <a:defRPr/>
            </a:pPr>
            <a:fld id="{48F6ABD5-6EDC-4CAF-B4D1-C0326AF4E72A}" type="slidenum">
              <a:rPr lang="en-US" altLang="en-US"/>
              <a:pPr>
                <a:defRPr/>
              </a:pPr>
              <a:t>‹#›</a:t>
            </a:fld>
            <a:endParaRPr lang="en-US" altLang="en-US"/>
          </a:p>
        </p:txBody>
      </p:sp>
    </p:spTree>
    <p:extLst>
      <p:ext uri="{BB962C8B-B14F-4D97-AF65-F5344CB8AC3E}">
        <p14:creationId xmlns:p14="http://schemas.microsoft.com/office/powerpoint/2010/main" val="992055412"/>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7" y="0"/>
            <a:ext cx="30331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3407834" y="274638"/>
            <a:ext cx="82571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2" name="Text Placeholder 2"/>
          <p:cNvSpPr>
            <a:spLocks noGrp="1"/>
          </p:cNvSpPr>
          <p:nvPr>
            <p:ph type="body" idx="1"/>
          </p:nvPr>
        </p:nvSpPr>
        <p:spPr bwMode="auto">
          <a:xfrm>
            <a:off x="3407834" y="1557338"/>
            <a:ext cx="825711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p:cNvSpPr>
            <a:spLocks noGrp="1"/>
          </p:cNvSpPr>
          <p:nvPr>
            <p:ph type="dt" sz="half" idx="2"/>
          </p:nvPr>
        </p:nvSpPr>
        <p:spPr>
          <a:xfrm>
            <a:off x="190500" y="6072188"/>
            <a:ext cx="2844800" cy="220662"/>
          </a:xfrm>
          <a:prstGeom prst="rect">
            <a:avLst/>
          </a:prstGeom>
        </p:spPr>
        <p:txBody>
          <a:bodyPr vert="horz" wrap="square" lIns="91440" tIns="45720" rIns="91440" bIns="45720" numCol="1" anchor="ctr" anchorCtr="0" compatLnSpc="1">
            <a:prstTxWarp prst="textNoShape">
              <a:avLst/>
            </a:prstTxWarp>
          </a:bodyPr>
          <a:lstStyle>
            <a:lvl1pPr>
              <a:defRPr sz="900" smtClean="0">
                <a:solidFill>
                  <a:srgbClr val="C5BEB7"/>
                </a:solidFill>
                <a:cs typeface="Arial" pitchFamily="34" charset="0"/>
              </a:defRPr>
            </a:lvl1pPr>
          </a:lstStyle>
          <a:p>
            <a:pPr>
              <a:defRPr/>
            </a:pPr>
            <a:fld id="{733536DB-991B-4708-B8E3-CDEA8F709CEC}" type="datetimeFigureOut">
              <a:rPr lang="en-US" altLang="en-US"/>
              <a:pPr>
                <a:defRPr/>
              </a:pPr>
              <a:t>11/14/2019</a:t>
            </a:fld>
            <a:endParaRPr lang="en-US" altLang="en-US"/>
          </a:p>
        </p:txBody>
      </p:sp>
      <p:sp>
        <p:nvSpPr>
          <p:cNvPr id="5" name="Footer Placeholder 4"/>
          <p:cNvSpPr>
            <a:spLocks noGrp="1"/>
          </p:cNvSpPr>
          <p:nvPr>
            <p:ph type="ftr" sz="quarter" idx="3"/>
          </p:nvPr>
        </p:nvSpPr>
        <p:spPr>
          <a:xfrm>
            <a:off x="3282951" y="6500813"/>
            <a:ext cx="3860800" cy="220662"/>
          </a:xfrm>
          <a:prstGeom prst="rect">
            <a:avLst/>
          </a:prstGeom>
        </p:spPr>
        <p:txBody>
          <a:bodyPr vert="horz" lIns="91440" tIns="45720" rIns="91440" bIns="45720" rtlCol="0" anchor="ctr"/>
          <a:lstStyle>
            <a:lvl1pPr algn="ctr" fontAlgn="auto">
              <a:spcBef>
                <a:spcPts val="0"/>
              </a:spcBef>
              <a:spcAft>
                <a:spcPts val="0"/>
              </a:spcAft>
              <a:defRPr sz="900">
                <a:solidFill>
                  <a:srgbClr val="ACA095">
                    <a:tint val="75000"/>
                  </a:srgbClr>
                </a:solidFill>
                <a:latin typeface="Arial" pitchFamily="34" charset="0"/>
                <a:ea typeface="+mn-ea"/>
                <a:cs typeface="Arial" pitchFamily="34" charset="0"/>
              </a:defRPr>
            </a:lvl1pPr>
          </a:lstStyle>
          <a:p>
            <a:pPr>
              <a:defRPr/>
            </a:pPr>
            <a:endParaRPr lang="en-AU"/>
          </a:p>
        </p:txBody>
      </p:sp>
      <p:sp>
        <p:nvSpPr>
          <p:cNvPr id="6" name="Slide Number Placeholder 5"/>
          <p:cNvSpPr>
            <a:spLocks noGrp="1"/>
          </p:cNvSpPr>
          <p:nvPr>
            <p:ph type="sldNum" sz="quarter" idx="4"/>
          </p:nvPr>
        </p:nvSpPr>
        <p:spPr>
          <a:xfrm>
            <a:off x="190500" y="6500813"/>
            <a:ext cx="2844800" cy="220662"/>
          </a:xfrm>
          <a:prstGeom prst="rect">
            <a:avLst/>
          </a:prstGeom>
        </p:spPr>
        <p:txBody>
          <a:bodyPr vert="horz" wrap="square" lIns="91440" tIns="45720" rIns="91440" bIns="45720" numCol="1" anchor="ctr" anchorCtr="0" compatLnSpc="1">
            <a:prstTxWarp prst="textNoShape">
              <a:avLst/>
            </a:prstTxWarp>
          </a:bodyPr>
          <a:lstStyle>
            <a:lvl1pPr>
              <a:defRPr sz="900">
                <a:solidFill>
                  <a:srgbClr val="C5BEB7"/>
                </a:solidFill>
                <a:cs typeface="Arial" panose="020B0604020202020204" pitchFamily="34" charset="0"/>
              </a:defRPr>
            </a:lvl1pPr>
          </a:lstStyle>
          <a:p>
            <a:fld id="{9A28C744-EEAD-41F6-B517-72F38C46B50C}" type="slidenum">
              <a:rPr lang="en-US" altLang="en-US"/>
              <a:pPr/>
              <a:t>‹#›</a:t>
            </a:fld>
            <a:endParaRPr lang="en-US" altLang="en-US"/>
          </a:p>
        </p:txBody>
      </p:sp>
      <p:sp>
        <p:nvSpPr>
          <p:cNvPr id="1032" name="Text Box 10"/>
          <p:cNvSpPr txBox="1">
            <a:spLocks noChangeArrowheads="1"/>
          </p:cNvSpPr>
          <p:nvPr/>
        </p:nvSpPr>
        <p:spPr bwMode="auto">
          <a:xfrm>
            <a:off x="9753600" y="6327776"/>
            <a:ext cx="223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2000" dirty="0">
                <a:solidFill>
                  <a:srgbClr val="0077B0"/>
                </a:solidFill>
                <a:ea typeface="ＭＳ Ｐゴシック" charset="0"/>
              </a:rPr>
              <a:t>SA Health</a:t>
            </a:r>
          </a:p>
        </p:txBody>
      </p:sp>
    </p:spTree>
    <p:extLst>
      <p:ext uri="{BB962C8B-B14F-4D97-AF65-F5344CB8AC3E}">
        <p14:creationId xmlns:p14="http://schemas.microsoft.com/office/powerpoint/2010/main" val="2265703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0" fontAlgn="base" hangingPunct="0">
        <a:spcBef>
          <a:spcPct val="0"/>
        </a:spcBef>
        <a:spcAft>
          <a:spcPct val="0"/>
        </a:spcAft>
        <a:defRPr sz="3200" kern="1200">
          <a:solidFill>
            <a:srgbClr val="0092CF"/>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3200">
          <a:solidFill>
            <a:srgbClr val="0092CF"/>
          </a:solidFill>
          <a:latin typeface="Arial" charset="0"/>
          <a:ea typeface="ＭＳ Ｐゴシック" charset="0"/>
          <a:cs typeface="Arial" charset="0"/>
        </a:defRPr>
      </a:lvl2pPr>
      <a:lvl3pPr algn="l" rtl="0" eaLnBrk="0" fontAlgn="base" hangingPunct="0">
        <a:spcBef>
          <a:spcPct val="0"/>
        </a:spcBef>
        <a:spcAft>
          <a:spcPct val="0"/>
        </a:spcAft>
        <a:defRPr sz="3200">
          <a:solidFill>
            <a:srgbClr val="0092CF"/>
          </a:solidFill>
          <a:latin typeface="Arial" charset="0"/>
          <a:ea typeface="ＭＳ Ｐゴシック" charset="0"/>
          <a:cs typeface="Arial" charset="0"/>
        </a:defRPr>
      </a:lvl3pPr>
      <a:lvl4pPr algn="l" rtl="0" eaLnBrk="0" fontAlgn="base" hangingPunct="0">
        <a:spcBef>
          <a:spcPct val="0"/>
        </a:spcBef>
        <a:spcAft>
          <a:spcPct val="0"/>
        </a:spcAft>
        <a:defRPr sz="3200">
          <a:solidFill>
            <a:srgbClr val="0092CF"/>
          </a:solidFill>
          <a:latin typeface="Arial" charset="0"/>
          <a:ea typeface="ＭＳ Ｐゴシック" charset="0"/>
          <a:cs typeface="Arial" charset="0"/>
        </a:defRPr>
      </a:lvl4pPr>
      <a:lvl5pPr algn="l" rtl="0" eaLnBrk="0" fontAlgn="base" hangingPunct="0">
        <a:spcBef>
          <a:spcPct val="0"/>
        </a:spcBef>
        <a:spcAft>
          <a:spcPct val="0"/>
        </a:spcAft>
        <a:defRPr sz="3200">
          <a:solidFill>
            <a:srgbClr val="0092CF"/>
          </a:solidFill>
          <a:latin typeface="Arial" charset="0"/>
          <a:ea typeface="ＭＳ Ｐゴシック" charset="0"/>
          <a:cs typeface="Arial" charset="0"/>
        </a:defRPr>
      </a:lvl5pPr>
      <a:lvl6pPr marL="457200" algn="l" rtl="0" eaLnBrk="1" fontAlgn="base" hangingPunct="1">
        <a:spcBef>
          <a:spcPct val="0"/>
        </a:spcBef>
        <a:spcAft>
          <a:spcPct val="0"/>
        </a:spcAft>
        <a:defRPr sz="3200">
          <a:solidFill>
            <a:srgbClr val="0092CF"/>
          </a:solidFill>
          <a:latin typeface="Arial" charset="0"/>
          <a:cs typeface="Arial" charset="0"/>
        </a:defRPr>
      </a:lvl6pPr>
      <a:lvl7pPr marL="914400" algn="l" rtl="0" eaLnBrk="1" fontAlgn="base" hangingPunct="1">
        <a:spcBef>
          <a:spcPct val="0"/>
        </a:spcBef>
        <a:spcAft>
          <a:spcPct val="0"/>
        </a:spcAft>
        <a:defRPr sz="3200">
          <a:solidFill>
            <a:srgbClr val="0092CF"/>
          </a:solidFill>
          <a:latin typeface="Arial" charset="0"/>
          <a:cs typeface="Arial" charset="0"/>
        </a:defRPr>
      </a:lvl7pPr>
      <a:lvl8pPr marL="1371600" algn="l" rtl="0" eaLnBrk="1" fontAlgn="base" hangingPunct="1">
        <a:spcBef>
          <a:spcPct val="0"/>
        </a:spcBef>
        <a:spcAft>
          <a:spcPct val="0"/>
        </a:spcAft>
        <a:defRPr sz="3200">
          <a:solidFill>
            <a:srgbClr val="0092CF"/>
          </a:solidFill>
          <a:latin typeface="Arial" charset="0"/>
          <a:cs typeface="Arial" charset="0"/>
        </a:defRPr>
      </a:lvl8pPr>
      <a:lvl9pPr marL="1828800" algn="l" rtl="0" eaLnBrk="1" fontAlgn="base" hangingPunct="1">
        <a:spcBef>
          <a:spcPct val="0"/>
        </a:spcBef>
        <a:spcAft>
          <a:spcPct val="0"/>
        </a:spcAft>
        <a:defRPr sz="3200">
          <a:solidFill>
            <a:srgbClr val="0092CF"/>
          </a:solidFill>
          <a:latin typeface="Arial" charset="0"/>
          <a:cs typeface="Arial" charset="0"/>
        </a:defRPr>
      </a:lvl9pPr>
    </p:titleStyle>
    <p:bodyStyle>
      <a:lvl1pPr marL="342900" indent="-342900" algn="l" rtl="0" eaLnBrk="0" fontAlgn="base" hangingPunct="0">
        <a:spcBef>
          <a:spcPct val="20000"/>
        </a:spcBef>
        <a:spcAft>
          <a:spcPct val="0"/>
        </a:spcAft>
        <a:buClr>
          <a:srgbClr val="0092CF"/>
        </a:buClr>
        <a:buFont typeface="Arial" panose="020B0604020202020204" pitchFamily="34" charset="0"/>
        <a:buChar char="&gt;"/>
        <a:defRPr sz="2400" kern="1200">
          <a:solidFill>
            <a:srgbClr val="000000"/>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Clr>
          <a:srgbClr val="0092CF"/>
        </a:buClr>
        <a:buFont typeface="Arial" panose="020B0604020202020204" pitchFamily="34" charset="0"/>
        <a:buChar char="•"/>
        <a:defRPr sz="2000" kern="1200">
          <a:solidFill>
            <a:srgbClr val="000000"/>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rgbClr val="0092CF"/>
        </a:buClr>
        <a:buSzPct val="87000"/>
        <a:buFont typeface="Wingdings" panose="05000000000000000000" pitchFamily="2" charset="2"/>
        <a:buChar char="§"/>
        <a:defRPr kern="1200">
          <a:solidFill>
            <a:srgbClr val="000000"/>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0092CF"/>
        </a:buClr>
        <a:buFont typeface="Arial" panose="020B0604020202020204" pitchFamily="34" charset="0"/>
        <a:buChar char="&gt;"/>
        <a:defRPr kern="1200">
          <a:solidFill>
            <a:srgbClr val="ACA095"/>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rgbClr val="0092CF"/>
        </a:buClr>
        <a:buFont typeface="Arial" panose="020B0604020202020204" pitchFamily="34" charset="0"/>
        <a:buChar char="&gt;"/>
        <a:defRPr kern="1200">
          <a:solidFill>
            <a:srgbClr val="ACA0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cid:image002.png@01D3E13E.ACDAAAB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cid:image002.png@01D3E13E.ACDAAAB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cid:image002.png@01D3E13E.ACDAAAB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agov.sharepoint.com/sites/CHSA/clinical/care-older-people/Pages/Home.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nside.sahealth.sa.gov.au/wps/wcm/connect/non-public+content/sa+health+intranet/resources/comprehensive+care+of+older+people+model+of+car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HqLSEoFNdFQ&amp;feature=youtu.be" TargetMode="External"/><Relationship Id="rId2" Type="http://schemas.openxmlformats.org/officeDocument/2006/relationships/hyperlink" Target="https://www.dementia.org.au/videos/michaels-story" TargetMode="External"/><Relationship Id="rId1" Type="http://schemas.openxmlformats.org/officeDocument/2006/relationships/slideLayout" Target="../slideLayouts/slideLayout2.xml"/><Relationship Id="rId5" Type="http://schemas.openxmlformats.org/officeDocument/2006/relationships/hyperlink" Target="http://www.roninfilms.com.au/feature/3956.html" TargetMode="External"/><Relationship Id="rId4" Type="http://schemas.openxmlformats.org/officeDocument/2006/relationships/hyperlink" Target="http://thelonggoodbye.com.a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cid:image002.png@01D3E13E.ACDAAAB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cid:image002.png@01D3E13E.ACDAAAB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cid:image002.png@01D3E13E.ACDAAAB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9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p:cNvSpPr>
          <p:nvPr>
            <p:ph type="ctrTitle" idx="4294967295"/>
          </p:nvPr>
        </p:nvSpPr>
        <p:spPr>
          <a:xfrm>
            <a:off x="3040406" y="3047640"/>
            <a:ext cx="9552517" cy="1081088"/>
          </a:xfrm>
        </p:spPr>
        <p:txBody>
          <a:bodyPr/>
          <a:lstStyle/>
          <a:p>
            <a:pPr eaLnBrk="1" hangingPunct="1"/>
            <a:r>
              <a:rPr lang="en-AU" altLang="en-US" sz="3000" dirty="0">
                <a:solidFill>
                  <a:schemeClr val="bg1"/>
                </a:solidFill>
                <a:ea typeface="ＭＳ Ｐゴシック" pitchFamily="34" charset="-128"/>
              </a:rPr>
              <a:t/>
            </a:r>
            <a:br>
              <a:rPr lang="en-AU" altLang="en-US" sz="3000" dirty="0">
                <a:solidFill>
                  <a:schemeClr val="bg1"/>
                </a:solidFill>
                <a:ea typeface="ＭＳ Ｐゴシック" pitchFamily="34" charset="-128"/>
              </a:rPr>
            </a:br>
            <a:r>
              <a:rPr lang="en-AU" altLang="en-US" sz="3000" dirty="0">
                <a:solidFill>
                  <a:schemeClr val="bg1"/>
                </a:solidFill>
                <a:ea typeface="ＭＳ Ｐゴシック" pitchFamily="34" charset="-128"/>
              </a:rPr>
              <a:t/>
            </a:r>
            <a:br>
              <a:rPr lang="en-AU" altLang="en-US" sz="3000" dirty="0">
                <a:solidFill>
                  <a:schemeClr val="bg1"/>
                </a:solidFill>
                <a:ea typeface="ＭＳ Ｐゴシック" pitchFamily="34" charset="-128"/>
              </a:rPr>
            </a:br>
            <a:r>
              <a:rPr lang="en-AU" altLang="en-US" sz="3000" dirty="0">
                <a:solidFill>
                  <a:schemeClr val="bg1"/>
                </a:solidFill>
                <a:ea typeface="ＭＳ Ｐゴシック" pitchFamily="34" charset="-128"/>
              </a:rPr>
              <a:t>Comprehensive Care of Older People </a:t>
            </a:r>
            <a:br>
              <a:rPr lang="en-AU" altLang="en-US" sz="3000" dirty="0">
                <a:solidFill>
                  <a:schemeClr val="bg1"/>
                </a:solidFill>
                <a:ea typeface="ＭＳ Ｐゴシック" pitchFamily="34" charset="-128"/>
              </a:rPr>
            </a:br>
            <a:r>
              <a:rPr lang="en-AU" altLang="en-US" sz="3000" dirty="0">
                <a:solidFill>
                  <a:schemeClr val="bg1"/>
                </a:solidFill>
                <a:ea typeface="ＭＳ Ｐゴシック" pitchFamily="34" charset="-128"/>
              </a:rPr>
              <a:t>in Country Health Hospitals </a:t>
            </a:r>
            <a:br>
              <a:rPr lang="en-AU" altLang="en-US" sz="3000" dirty="0">
                <a:solidFill>
                  <a:schemeClr val="bg1"/>
                </a:solidFill>
                <a:ea typeface="ＭＳ Ｐゴシック" pitchFamily="34" charset="-128"/>
              </a:rPr>
            </a:br>
            <a:r>
              <a:rPr lang="en-AU" altLang="en-US" sz="3000" dirty="0">
                <a:solidFill>
                  <a:schemeClr val="bg1"/>
                </a:solidFill>
                <a:ea typeface="ＭＳ Ｐゴシック" pitchFamily="34" charset="-128"/>
              </a:rPr>
              <a:t/>
            </a:r>
            <a:br>
              <a:rPr lang="en-AU" altLang="en-US" sz="3000" dirty="0">
                <a:solidFill>
                  <a:schemeClr val="bg1"/>
                </a:solidFill>
                <a:ea typeface="ＭＳ Ｐゴシック" pitchFamily="34" charset="-128"/>
              </a:rPr>
            </a:br>
            <a:endParaRPr lang="en-AU" altLang="en-US" sz="3000" dirty="0">
              <a:solidFill>
                <a:srgbClr val="000000"/>
              </a:solidFill>
              <a:ea typeface="ＭＳ Ｐゴシック" pitchFamily="34" charset="-128"/>
            </a:endParaRPr>
          </a:p>
        </p:txBody>
      </p:sp>
      <p:sp>
        <p:nvSpPr>
          <p:cNvPr id="12292" name="TextBox 5"/>
          <p:cNvSpPr txBox="1">
            <a:spLocks noChangeArrowheads="1"/>
          </p:cNvSpPr>
          <p:nvPr/>
        </p:nvSpPr>
        <p:spPr bwMode="auto">
          <a:xfrm>
            <a:off x="0" y="6411914"/>
            <a:ext cx="12192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92CF"/>
              </a:buClr>
              <a:buFont typeface="Arial" pitchFamily="34" charset="0"/>
              <a:buChar char="&gt;"/>
              <a:defRPr sz="2400">
                <a:solidFill>
                  <a:srgbClr val="000000"/>
                </a:solidFill>
                <a:latin typeface="Arial" pitchFamily="34" charset="0"/>
                <a:ea typeface="ＭＳ Ｐゴシック" pitchFamily="34" charset="-128"/>
                <a:cs typeface="Arial" pitchFamily="34" charset="0"/>
              </a:defRPr>
            </a:lvl1pPr>
            <a:lvl2pPr marL="742950" indent="-285750" eaLnBrk="0" hangingPunct="0">
              <a:spcBef>
                <a:spcPct val="20000"/>
              </a:spcBef>
              <a:buClr>
                <a:srgbClr val="0092CF"/>
              </a:buClr>
              <a:buFont typeface="Arial" pitchFamily="34" charset="0"/>
              <a:buChar char="•"/>
              <a:defRPr sz="2000">
                <a:solidFill>
                  <a:srgbClr val="000000"/>
                </a:solidFill>
                <a:latin typeface="Arial" pitchFamily="34" charset="0"/>
                <a:ea typeface="Arial" pitchFamily="34" charset="0"/>
                <a:cs typeface="Arial" pitchFamily="34" charset="0"/>
              </a:defRPr>
            </a:lvl2pPr>
            <a:lvl3pPr marL="1143000" indent="-228600" eaLnBrk="0" hangingPunct="0">
              <a:spcBef>
                <a:spcPct val="20000"/>
              </a:spcBef>
              <a:buClr>
                <a:srgbClr val="0092CF"/>
              </a:buClr>
              <a:buSzPct val="87000"/>
              <a:buFont typeface="Wingdings" pitchFamily="2" charset="2"/>
              <a:buChar char="§"/>
              <a:defRPr>
                <a:solidFill>
                  <a:srgbClr val="000000"/>
                </a:solidFill>
                <a:latin typeface="Arial" pitchFamily="34" charset="0"/>
                <a:ea typeface="Arial" pitchFamily="34" charset="0"/>
                <a:cs typeface="Arial" pitchFamily="34" charset="0"/>
              </a:defRPr>
            </a:lvl3pPr>
            <a:lvl4pPr marL="1600200" indent="-228600" eaLnBrk="0" hangingPunct="0">
              <a:spcBef>
                <a:spcPct val="20000"/>
              </a:spcBef>
              <a:buClr>
                <a:srgbClr val="0092CF"/>
              </a:buClr>
              <a:buFont typeface="Arial" pitchFamily="34" charset="0"/>
              <a:buChar char="&gt;"/>
              <a:defRPr>
                <a:solidFill>
                  <a:srgbClr val="ACA095"/>
                </a:solidFill>
                <a:latin typeface="Arial" pitchFamily="34" charset="0"/>
                <a:ea typeface="Arial" pitchFamily="34" charset="0"/>
                <a:cs typeface="Arial" pitchFamily="34" charset="0"/>
              </a:defRPr>
            </a:lvl4pPr>
            <a:lvl5pPr marL="2057400" indent="-228600" eaLnBrk="0" hangingPunct="0">
              <a:spcBef>
                <a:spcPct val="20000"/>
              </a:spcBef>
              <a:buClr>
                <a:srgbClr val="0092CF"/>
              </a:buClr>
              <a:buFont typeface="Arial" pitchFamily="34" charset="0"/>
              <a:buChar char="&gt;"/>
              <a:defRPr>
                <a:solidFill>
                  <a:srgbClr val="ACA095"/>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0092CF"/>
              </a:buClr>
              <a:buFont typeface="Arial" pitchFamily="34" charset="0"/>
              <a:buChar char="&gt;"/>
              <a:defRPr>
                <a:solidFill>
                  <a:srgbClr val="ACA095"/>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0092CF"/>
              </a:buClr>
              <a:buFont typeface="Arial" pitchFamily="34" charset="0"/>
              <a:buChar char="&gt;"/>
              <a:defRPr>
                <a:solidFill>
                  <a:srgbClr val="ACA095"/>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0092CF"/>
              </a:buClr>
              <a:buFont typeface="Arial" pitchFamily="34" charset="0"/>
              <a:buChar char="&gt;"/>
              <a:defRPr>
                <a:solidFill>
                  <a:srgbClr val="ACA095"/>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0092CF"/>
              </a:buClr>
              <a:buFont typeface="Arial" pitchFamily="34" charset="0"/>
              <a:buChar char="&gt;"/>
              <a:defRPr>
                <a:solidFill>
                  <a:srgbClr val="ACA095"/>
                </a:solidFill>
                <a:latin typeface="Arial" pitchFamily="34" charset="0"/>
                <a:ea typeface="Arial" pitchFamily="34" charset="0"/>
                <a:cs typeface="Arial" pitchFamily="34" charset="0"/>
              </a:defRPr>
            </a:lvl9pPr>
          </a:lstStyle>
          <a:p>
            <a:pPr algn="ctr" eaLnBrk="1" hangingPunct="1">
              <a:spcBef>
                <a:spcPct val="0"/>
              </a:spcBef>
              <a:buClrTx/>
              <a:buFontTx/>
              <a:buNone/>
            </a:pPr>
            <a:r>
              <a:rPr lang="en-US" altLang="en-US" sz="800">
                <a:solidFill>
                  <a:schemeClr val="bg1"/>
                </a:solidFill>
              </a:rPr>
              <a:t>(Please insert the document’s classification in the footer – Arial-10pt and in the Properties of this document)</a:t>
            </a:r>
          </a:p>
          <a:p>
            <a:pPr algn="ctr" eaLnBrk="1" hangingPunct="1">
              <a:spcBef>
                <a:spcPct val="0"/>
              </a:spcBef>
              <a:buClrTx/>
              <a:buFontTx/>
              <a:buNone/>
            </a:pPr>
            <a:r>
              <a:rPr lang="en-US" altLang="en-US" sz="800">
                <a:solidFill>
                  <a:schemeClr val="bg1"/>
                </a:solidFill>
              </a:rPr>
              <a:t>NOTE: If this document is PUBLIC delete this footer. Public label to appear once only.</a:t>
            </a:r>
          </a:p>
          <a:p>
            <a:pPr algn="ctr" eaLnBrk="1" hangingPunct="1">
              <a:spcBef>
                <a:spcPct val="0"/>
              </a:spcBef>
              <a:buClrTx/>
              <a:buFontTx/>
              <a:buNone/>
            </a:pPr>
            <a:r>
              <a:rPr lang="en-US" altLang="en-US" sz="1000">
                <a:solidFill>
                  <a:schemeClr val="bg1"/>
                </a:solidFill>
              </a:rPr>
              <a:t>Confidentiality </a:t>
            </a:r>
            <a:r>
              <a:rPr lang="en-US" altLang="en-US" sz="1000" i="1">
                <a:solidFill>
                  <a:schemeClr val="bg1"/>
                </a:solidFill>
              </a:rPr>
              <a:t>(caveat if required)</a:t>
            </a:r>
            <a:r>
              <a:rPr lang="en-US" altLang="en-US" sz="1000">
                <a:solidFill>
                  <a:schemeClr val="bg1"/>
                </a:solidFill>
              </a:rPr>
              <a:t>-I#-A#</a:t>
            </a:r>
            <a:endParaRPr lang="en-AU" altLang="en-US" sz="1000">
              <a:solidFill>
                <a:schemeClr val="bg1"/>
              </a:solidFill>
            </a:endParaRPr>
          </a:p>
        </p:txBody>
      </p:sp>
    </p:spTree>
    <p:extLst>
      <p:ext uri="{BB962C8B-B14F-4D97-AF65-F5344CB8AC3E}">
        <p14:creationId xmlns:p14="http://schemas.microsoft.com/office/powerpoint/2010/main" val="324444660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3341847" y="224799"/>
            <a:ext cx="8159751"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92CF"/>
              </a:buClr>
              <a:buFont typeface="Arial" charset="0"/>
              <a:buChar char="&gt;"/>
              <a:defRPr sz="2400">
                <a:solidFill>
                  <a:srgbClr val="000000"/>
                </a:solidFill>
                <a:latin typeface="Arial" charset="0"/>
                <a:ea typeface="ＭＳ Ｐゴシック" pitchFamily="34" charset="-128"/>
                <a:cs typeface="Arial" charset="0"/>
              </a:defRPr>
            </a:lvl1pPr>
            <a:lvl2pPr marL="742950" indent="-285750" eaLnBrk="0" hangingPunct="0">
              <a:spcBef>
                <a:spcPct val="20000"/>
              </a:spcBef>
              <a:buClr>
                <a:srgbClr val="0092CF"/>
              </a:buClr>
              <a:buFont typeface="Arial" charset="0"/>
              <a:buChar char="•"/>
              <a:defRPr sz="2000">
                <a:solidFill>
                  <a:srgbClr val="000000"/>
                </a:solidFill>
                <a:latin typeface="Arial" charset="0"/>
                <a:ea typeface="Arial" charset="0"/>
                <a:cs typeface="Arial" charset="0"/>
              </a:defRPr>
            </a:lvl2pPr>
            <a:lvl3pPr marL="1143000" indent="-228600" eaLnBrk="0" hangingPunct="0">
              <a:spcBef>
                <a:spcPct val="20000"/>
              </a:spcBef>
              <a:buClr>
                <a:srgbClr val="0092CF"/>
              </a:buClr>
              <a:buSzPct val="87000"/>
              <a:buFont typeface="Wingdings" pitchFamily="2" charset="2"/>
              <a:buChar char="§"/>
              <a:defRPr>
                <a:solidFill>
                  <a:srgbClr val="000000"/>
                </a:solidFill>
                <a:latin typeface="Arial" charset="0"/>
                <a:ea typeface="Arial" charset="0"/>
                <a:cs typeface="Arial" charset="0"/>
              </a:defRPr>
            </a:lvl3pPr>
            <a:lvl4pPr marL="1600200" indent="-228600" eaLnBrk="0" hangingPunct="0">
              <a:spcBef>
                <a:spcPct val="20000"/>
              </a:spcBef>
              <a:buClr>
                <a:srgbClr val="0092CF"/>
              </a:buClr>
              <a:buFont typeface="Arial" charset="0"/>
              <a:buChar char="&gt;"/>
              <a:defRPr>
                <a:solidFill>
                  <a:srgbClr val="ACA095"/>
                </a:solidFill>
                <a:latin typeface="Arial" charset="0"/>
                <a:ea typeface="Arial" charset="0"/>
                <a:cs typeface="Arial" charset="0"/>
              </a:defRPr>
            </a:lvl4pPr>
            <a:lvl5pPr marL="2057400" indent="-228600" eaLnBrk="0" hangingPunct="0">
              <a:spcBef>
                <a:spcPct val="20000"/>
              </a:spcBef>
              <a:buClr>
                <a:srgbClr val="0092CF"/>
              </a:buClr>
              <a:buFont typeface="Arial" charset="0"/>
              <a:buChar char="&gt;"/>
              <a:defRPr>
                <a:solidFill>
                  <a:srgbClr val="ACA095"/>
                </a:solidFill>
                <a:latin typeface="Arial" charset="0"/>
                <a:ea typeface="Arial" charset="0"/>
                <a:cs typeface="Arial" charset="0"/>
              </a:defRPr>
            </a:lvl5pPr>
            <a:lvl6pPr marL="2514600" indent="-228600" eaLnBrk="0" fontAlgn="base" hangingPunct="0">
              <a:spcBef>
                <a:spcPct val="20000"/>
              </a:spcBef>
              <a:spcAft>
                <a:spcPct val="0"/>
              </a:spcAft>
              <a:buClr>
                <a:srgbClr val="0092CF"/>
              </a:buClr>
              <a:buFont typeface="Arial" charset="0"/>
              <a:buChar char="&gt;"/>
              <a:defRPr>
                <a:solidFill>
                  <a:srgbClr val="ACA095"/>
                </a:solidFill>
                <a:latin typeface="Arial" charset="0"/>
                <a:ea typeface="Arial" charset="0"/>
                <a:cs typeface="Arial" charset="0"/>
              </a:defRPr>
            </a:lvl6pPr>
            <a:lvl7pPr marL="2971800" indent="-228600" eaLnBrk="0" fontAlgn="base" hangingPunct="0">
              <a:spcBef>
                <a:spcPct val="20000"/>
              </a:spcBef>
              <a:spcAft>
                <a:spcPct val="0"/>
              </a:spcAft>
              <a:buClr>
                <a:srgbClr val="0092CF"/>
              </a:buClr>
              <a:buFont typeface="Arial" charset="0"/>
              <a:buChar char="&gt;"/>
              <a:defRPr>
                <a:solidFill>
                  <a:srgbClr val="ACA095"/>
                </a:solidFill>
                <a:latin typeface="Arial" charset="0"/>
                <a:ea typeface="Arial" charset="0"/>
                <a:cs typeface="Arial" charset="0"/>
              </a:defRPr>
            </a:lvl7pPr>
            <a:lvl8pPr marL="3429000" indent="-228600" eaLnBrk="0" fontAlgn="base" hangingPunct="0">
              <a:spcBef>
                <a:spcPct val="20000"/>
              </a:spcBef>
              <a:spcAft>
                <a:spcPct val="0"/>
              </a:spcAft>
              <a:buClr>
                <a:srgbClr val="0092CF"/>
              </a:buClr>
              <a:buFont typeface="Arial" charset="0"/>
              <a:buChar char="&gt;"/>
              <a:defRPr>
                <a:solidFill>
                  <a:srgbClr val="ACA095"/>
                </a:solidFill>
                <a:latin typeface="Arial" charset="0"/>
                <a:ea typeface="Arial" charset="0"/>
                <a:cs typeface="Arial" charset="0"/>
              </a:defRPr>
            </a:lvl8pPr>
            <a:lvl9pPr marL="3886200" indent="-228600" eaLnBrk="0" fontAlgn="base" hangingPunct="0">
              <a:spcBef>
                <a:spcPct val="20000"/>
              </a:spcBef>
              <a:spcAft>
                <a:spcPct val="0"/>
              </a:spcAft>
              <a:buClr>
                <a:srgbClr val="0092CF"/>
              </a:buClr>
              <a:buFont typeface="Arial" charset="0"/>
              <a:buChar char="&gt;"/>
              <a:defRPr>
                <a:solidFill>
                  <a:srgbClr val="ACA095"/>
                </a:solidFill>
                <a:latin typeface="Arial" charset="0"/>
                <a:ea typeface="Arial" charset="0"/>
                <a:cs typeface="Arial" charset="0"/>
              </a:defRPr>
            </a:lvl9pPr>
          </a:lstStyle>
          <a:p>
            <a:pPr>
              <a:spcBef>
                <a:spcPct val="0"/>
              </a:spcBef>
              <a:buClrTx/>
              <a:buFontTx/>
              <a:buNone/>
              <a:defRPr/>
            </a:pPr>
            <a:r>
              <a:rPr lang="en-AU" altLang="en-US" sz="2000" b="1" dirty="0">
                <a:solidFill>
                  <a:srgbClr val="0092CF"/>
                </a:solidFill>
                <a:latin typeface="+mn-lt"/>
                <a:ea typeface="+mn-ea"/>
              </a:rPr>
              <a:t>Priority 3</a:t>
            </a:r>
          </a:p>
          <a:p>
            <a:pPr eaLnBrk="1" hangingPunct="1">
              <a:spcBef>
                <a:spcPct val="0"/>
              </a:spcBef>
              <a:buClrTx/>
              <a:buFontTx/>
              <a:buNone/>
            </a:pPr>
            <a:endParaRPr lang="en-AU" altLang="en-US" sz="1800" b="1" dirty="0"/>
          </a:p>
          <a:p>
            <a:pPr eaLnBrk="1" hangingPunct="1">
              <a:spcBef>
                <a:spcPct val="0"/>
              </a:spcBef>
              <a:buClrTx/>
              <a:buFontTx/>
              <a:buNone/>
            </a:pPr>
            <a:r>
              <a:rPr lang="en-GB" altLang="en-US" sz="1800" b="1" dirty="0"/>
              <a:t>Creating a discharge information brochure for patients to take home at the time of discharge.  ‘You Are Leaving Hospital’   </a:t>
            </a:r>
          </a:p>
          <a:p>
            <a:pPr eaLnBrk="1" hangingPunct="1">
              <a:spcBef>
                <a:spcPct val="0"/>
              </a:spcBef>
              <a:buClrTx/>
              <a:buFontTx/>
              <a:buNone/>
            </a:pPr>
            <a:endParaRPr lang="en-GB" altLang="en-US" sz="1800" dirty="0"/>
          </a:p>
          <a:p>
            <a:pPr eaLnBrk="1" hangingPunct="1">
              <a:spcBef>
                <a:spcPct val="0"/>
              </a:spcBef>
              <a:buClrTx/>
              <a:buFontTx/>
              <a:buNone/>
            </a:pPr>
            <a:endParaRPr lang="en-GB" altLang="en-US" sz="1800" dirty="0"/>
          </a:p>
          <a:p>
            <a:pPr eaLnBrk="1" hangingPunct="1">
              <a:spcBef>
                <a:spcPct val="0"/>
              </a:spcBef>
              <a:buClrTx/>
              <a:buFontTx/>
              <a:buNone/>
            </a:pPr>
            <a:endParaRPr lang="en-GB" altLang="en-US" sz="1800" dirty="0"/>
          </a:p>
          <a:p>
            <a:pPr eaLnBrk="1" hangingPunct="1">
              <a:spcBef>
                <a:spcPct val="0"/>
              </a:spcBef>
              <a:buClrTx/>
              <a:buFontTx/>
              <a:buNone/>
            </a:pPr>
            <a:r>
              <a:rPr lang="en-GB" altLang="en-US" sz="1800" dirty="0"/>
              <a:t>           </a:t>
            </a:r>
            <a:endParaRPr lang="en-AU" altLang="en-US" sz="1800" dirty="0"/>
          </a:p>
          <a:p>
            <a:pPr eaLnBrk="1" hangingPunct="1">
              <a:spcBef>
                <a:spcPct val="0"/>
              </a:spcBef>
              <a:buClrTx/>
              <a:buFontTx/>
              <a:buNone/>
            </a:pPr>
            <a:endParaRPr lang="en-AU" altLang="en-US" sz="1800" dirty="0"/>
          </a:p>
          <a:p>
            <a:pPr eaLnBrk="1" hangingPunct="1">
              <a:spcBef>
                <a:spcPct val="0"/>
              </a:spcBef>
              <a:buClrTx/>
              <a:buFontTx/>
              <a:buNone/>
            </a:pPr>
            <a:endParaRPr lang="en-AU" alt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894" y="1671349"/>
            <a:ext cx="7071920" cy="501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7451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654" y="171450"/>
            <a:ext cx="9163050" cy="651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49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3083" y="1052514"/>
            <a:ext cx="8161867" cy="4555093"/>
          </a:xfrm>
          <a:prstGeom prst="rect">
            <a:avLst/>
          </a:prstGeom>
          <a:noFill/>
        </p:spPr>
        <p:txBody>
          <a:bodyPr>
            <a:spAutoFit/>
          </a:bodyPr>
          <a:lstStyle/>
          <a:p>
            <a:pPr eaLnBrk="0" hangingPunct="0">
              <a:spcBef>
                <a:spcPct val="0"/>
              </a:spcBef>
              <a:defRPr/>
            </a:pPr>
            <a:r>
              <a:rPr lang="en-AU" sz="2000" b="1" dirty="0">
                <a:solidFill>
                  <a:srgbClr val="0092CF"/>
                </a:solidFill>
                <a:cs typeface="Arial" charset="0"/>
              </a:rPr>
              <a:t>Priority 4</a:t>
            </a:r>
          </a:p>
          <a:p>
            <a:pPr>
              <a:defRPr/>
            </a:pPr>
            <a:endParaRPr lang="en-AU" b="1" dirty="0">
              <a:solidFill>
                <a:srgbClr val="000000"/>
              </a:solidFill>
              <a:cs typeface="Arial" charset="0"/>
            </a:endParaRPr>
          </a:p>
          <a:p>
            <a:pPr>
              <a:defRPr/>
            </a:pPr>
            <a:r>
              <a:rPr lang="en-GB" sz="2000" dirty="0">
                <a:solidFill>
                  <a:srgbClr val="000000"/>
                </a:solidFill>
                <a:latin typeface="Arial" pitchFamily="34" charset="0"/>
                <a:ea typeface="ＭＳ Ｐゴシック" charset="0"/>
                <a:cs typeface="Arial" pitchFamily="34" charset="0"/>
              </a:rPr>
              <a:t>Maximising discharge summary rates.</a:t>
            </a:r>
          </a:p>
          <a:p>
            <a:pPr>
              <a:defRPr/>
            </a:pPr>
            <a:endParaRPr lang="en-GB" sz="2000" dirty="0">
              <a:solidFill>
                <a:srgbClr val="000000"/>
              </a:solidFill>
              <a:latin typeface="Arial" pitchFamily="34" charset="0"/>
              <a:ea typeface="ＭＳ Ｐゴシック" charset="0"/>
              <a:cs typeface="Arial" pitchFamily="34" charset="0"/>
            </a:endParaRPr>
          </a:p>
          <a:p>
            <a:pPr>
              <a:defRPr/>
            </a:pPr>
            <a:r>
              <a:rPr lang="en-GB" sz="2000" dirty="0">
                <a:solidFill>
                  <a:srgbClr val="000000"/>
                </a:solidFill>
                <a:latin typeface="Arial" pitchFamily="34" charset="0"/>
                <a:ea typeface="ＭＳ Ｐゴシック" charset="0"/>
                <a:cs typeface="Arial" pitchFamily="34" charset="0"/>
              </a:rPr>
              <a:t>Improving discharge summary completion and distribution optimises:</a:t>
            </a:r>
          </a:p>
          <a:p>
            <a:pPr>
              <a:defRPr/>
            </a:pPr>
            <a:endParaRPr lang="en-GB" sz="2000" dirty="0">
              <a:solidFill>
                <a:srgbClr val="000000"/>
              </a:solidFill>
              <a:latin typeface="Arial" pitchFamily="34" charset="0"/>
              <a:ea typeface="ＭＳ Ｐゴシック" charset="0"/>
              <a:cs typeface="Arial" pitchFamily="34" charset="0"/>
            </a:endParaRPr>
          </a:p>
          <a:p>
            <a:pPr marL="285750" indent="-285750">
              <a:buFont typeface="Wingdings" panose="05000000000000000000" pitchFamily="2" charset="2"/>
              <a:buChar char="q"/>
              <a:defRPr/>
            </a:pPr>
            <a:r>
              <a:rPr lang="en-GB" sz="2000" dirty="0">
                <a:solidFill>
                  <a:srgbClr val="000000"/>
                </a:solidFill>
                <a:latin typeface="Arial" pitchFamily="34" charset="0"/>
                <a:ea typeface="ＭＳ Ｐゴシック" charset="0"/>
                <a:cs typeface="Arial" pitchFamily="34" charset="0"/>
              </a:rPr>
              <a:t>Care across transitions </a:t>
            </a:r>
          </a:p>
          <a:p>
            <a:pPr marL="285750" indent="-285750">
              <a:buFont typeface="Wingdings" panose="05000000000000000000" pitchFamily="2" charset="2"/>
              <a:buChar char="q"/>
              <a:defRPr/>
            </a:pPr>
            <a:endParaRPr lang="en-GB" sz="2000" dirty="0">
              <a:solidFill>
                <a:srgbClr val="000000"/>
              </a:solidFill>
              <a:latin typeface="Arial" pitchFamily="34" charset="0"/>
              <a:ea typeface="ＭＳ Ｐゴシック" charset="0"/>
              <a:cs typeface="Arial" pitchFamily="34" charset="0"/>
            </a:endParaRPr>
          </a:p>
          <a:p>
            <a:pPr marL="285750" indent="-285750">
              <a:buFont typeface="Wingdings" panose="05000000000000000000" pitchFamily="2" charset="2"/>
              <a:buChar char="q"/>
              <a:defRPr/>
            </a:pPr>
            <a:r>
              <a:rPr lang="en-GB" sz="2000" dirty="0">
                <a:solidFill>
                  <a:srgbClr val="000000"/>
                </a:solidFill>
                <a:latin typeface="Arial" pitchFamily="34" charset="0"/>
                <a:ea typeface="ＭＳ Ｐゴシック" charset="0"/>
                <a:cs typeface="Arial" pitchFamily="34" charset="0"/>
              </a:rPr>
              <a:t>Health outcomes </a:t>
            </a:r>
          </a:p>
          <a:p>
            <a:pPr marL="285750" indent="-285750">
              <a:buFont typeface="Wingdings" panose="05000000000000000000" pitchFamily="2" charset="2"/>
              <a:buChar char="q"/>
              <a:defRPr/>
            </a:pPr>
            <a:endParaRPr lang="en-GB" sz="2000" dirty="0">
              <a:solidFill>
                <a:srgbClr val="000000"/>
              </a:solidFill>
              <a:latin typeface="Arial" pitchFamily="34" charset="0"/>
              <a:ea typeface="ＭＳ Ｐゴシック" charset="0"/>
              <a:cs typeface="Arial" pitchFamily="34" charset="0"/>
            </a:endParaRPr>
          </a:p>
          <a:p>
            <a:pPr marL="285750" indent="-285750">
              <a:buFont typeface="Wingdings" panose="05000000000000000000" pitchFamily="2" charset="2"/>
              <a:buChar char="q"/>
              <a:defRPr/>
            </a:pPr>
            <a:r>
              <a:rPr lang="en-GB" sz="2000" dirty="0">
                <a:solidFill>
                  <a:srgbClr val="000000"/>
                </a:solidFill>
                <a:latin typeface="Arial" pitchFamily="34" charset="0"/>
                <a:ea typeface="ＭＳ Ｐゴシック" charset="0"/>
                <a:cs typeface="Arial" pitchFamily="34" charset="0"/>
              </a:rPr>
              <a:t>Reduces risk of readmissions  </a:t>
            </a:r>
          </a:p>
          <a:p>
            <a:pPr>
              <a:defRPr/>
            </a:pPr>
            <a:endParaRPr lang="en-GB" dirty="0">
              <a:solidFill>
                <a:srgbClr val="000000"/>
              </a:solidFill>
              <a:cs typeface="Arial" charset="0"/>
            </a:endParaRPr>
          </a:p>
          <a:p>
            <a:pPr>
              <a:defRPr/>
            </a:pPr>
            <a:endParaRPr lang="en-AU" dirty="0">
              <a:solidFill>
                <a:srgbClr val="000000"/>
              </a:solidFill>
              <a:cs typeface="Arial" charset="0"/>
            </a:endParaRPr>
          </a:p>
          <a:p>
            <a:pPr>
              <a:defRPr/>
            </a:pPr>
            <a:endParaRPr lang="en-AU" dirty="0">
              <a:solidFill>
                <a:srgbClr val="000000"/>
              </a:solidFill>
              <a:cs typeface="Arial" charset="0"/>
            </a:endParaRPr>
          </a:p>
          <a:p>
            <a:pPr>
              <a:defRPr/>
            </a:pPr>
            <a:endParaRPr lang="en-AU" dirty="0">
              <a:solidFill>
                <a:srgbClr val="000000"/>
              </a:solidFill>
              <a:cs typeface="Arial" charset="0"/>
            </a:endParaRPr>
          </a:p>
        </p:txBody>
      </p:sp>
    </p:spTree>
    <p:extLst>
      <p:ext uri="{BB962C8B-B14F-4D97-AF65-F5344CB8AC3E}">
        <p14:creationId xmlns:p14="http://schemas.microsoft.com/office/powerpoint/2010/main" val="1990002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2992" y="877382"/>
            <a:ext cx="8159751" cy="5816977"/>
          </a:xfrm>
          <a:prstGeom prst="rect">
            <a:avLst/>
          </a:prstGeom>
          <a:noFill/>
        </p:spPr>
        <p:txBody>
          <a:bodyPr>
            <a:spAutoFit/>
          </a:bodyPr>
          <a:lstStyle/>
          <a:p>
            <a:pPr eaLnBrk="0" hangingPunct="0">
              <a:spcBef>
                <a:spcPct val="0"/>
              </a:spcBef>
              <a:defRPr/>
            </a:pPr>
            <a:r>
              <a:rPr lang="en-AU" sz="2000" b="1" dirty="0">
                <a:solidFill>
                  <a:srgbClr val="0092CF"/>
                </a:solidFill>
                <a:cs typeface="Arial" charset="0"/>
              </a:rPr>
              <a:t>Priority 5</a:t>
            </a:r>
          </a:p>
          <a:p>
            <a:pPr>
              <a:defRPr/>
            </a:pPr>
            <a:r>
              <a:rPr lang="en-GB" b="1" dirty="0">
                <a:solidFill>
                  <a:srgbClr val="000000"/>
                </a:solidFill>
                <a:cs typeface="Arial" charset="0"/>
              </a:rPr>
              <a:t>                                                                    </a:t>
            </a:r>
            <a:endParaRPr lang="en-AU" b="1" dirty="0">
              <a:solidFill>
                <a:srgbClr val="000000"/>
              </a:solidFill>
              <a:cs typeface="Arial" charset="0"/>
            </a:endParaRPr>
          </a:p>
          <a:p>
            <a:pPr>
              <a:defRPr/>
            </a:pPr>
            <a:r>
              <a:rPr lang="en-GB" sz="2000" dirty="0">
                <a:solidFill>
                  <a:srgbClr val="000000"/>
                </a:solidFill>
                <a:latin typeface="Arial" pitchFamily="34" charset="0"/>
                <a:ea typeface="ＭＳ Ｐゴシック" charset="0"/>
                <a:cs typeface="Arial" pitchFamily="34" charset="0"/>
              </a:rPr>
              <a:t>Collecting and disseminating timely, relevant and accurate performance data to ensure continuous quality improvement.</a:t>
            </a:r>
          </a:p>
          <a:p>
            <a:pPr>
              <a:defRPr/>
            </a:pPr>
            <a:endParaRPr lang="en-GB" sz="2000" dirty="0">
              <a:solidFill>
                <a:srgbClr val="000000"/>
              </a:solidFill>
              <a:latin typeface="Arial" pitchFamily="34" charset="0"/>
              <a:ea typeface="ＭＳ Ｐゴシック" charset="0"/>
              <a:cs typeface="Arial" pitchFamily="34" charset="0"/>
            </a:endParaRPr>
          </a:p>
          <a:p>
            <a:pPr>
              <a:defRPr/>
            </a:pPr>
            <a:r>
              <a:rPr lang="en-GB" sz="2000" dirty="0">
                <a:solidFill>
                  <a:srgbClr val="000000"/>
                </a:solidFill>
                <a:latin typeface="Arial" pitchFamily="34" charset="0"/>
                <a:ea typeface="ＭＳ Ｐゴシック" charset="0"/>
                <a:cs typeface="Arial" pitchFamily="34" charset="0"/>
              </a:rPr>
              <a:t>Data to include:</a:t>
            </a:r>
          </a:p>
          <a:p>
            <a:pPr>
              <a:defRPr/>
            </a:pPr>
            <a:endParaRPr lang="en-GB" sz="2000" dirty="0">
              <a:solidFill>
                <a:srgbClr val="000000"/>
              </a:solidFill>
              <a:latin typeface="Arial" pitchFamily="34" charset="0"/>
              <a:ea typeface="ＭＳ Ｐゴシック" charset="0"/>
              <a:cs typeface="Arial" pitchFamily="34" charset="0"/>
            </a:endParaRPr>
          </a:p>
          <a:p>
            <a:pPr marL="285750" indent="-285750">
              <a:buFont typeface="Wingdings" panose="05000000000000000000" pitchFamily="2" charset="2"/>
              <a:buChar char="q"/>
              <a:defRPr/>
            </a:pPr>
            <a:r>
              <a:rPr lang="en-GB" sz="2000" dirty="0">
                <a:solidFill>
                  <a:srgbClr val="000000"/>
                </a:solidFill>
                <a:latin typeface="Arial" pitchFamily="34" charset="0"/>
                <a:ea typeface="ＭＳ Ｐゴシック" charset="0"/>
                <a:cs typeface="Arial" pitchFamily="34" charset="0"/>
              </a:rPr>
              <a:t>28 day readmission</a:t>
            </a:r>
          </a:p>
          <a:p>
            <a:pPr marL="285750" indent="-285750">
              <a:buFont typeface="Wingdings" panose="05000000000000000000" pitchFamily="2" charset="2"/>
              <a:buChar char="q"/>
              <a:defRPr/>
            </a:pPr>
            <a:endParaRPr lang="en-GB" sz="2000" dirty="0">
              <a:solidFill>
                <a:srgbClr val="000000"/>
              </a:solidFill>
              <a:latin typeface="Arial" pitchFamily="34" charset="0"/>
              <a:ea typeface="ＭＳ Ｐゴシック" charset="0"/>
              <a:cs typeface="Arial" pitchFamily="34" charset="0"/>
            </a:endParaRPr>
          </a:p>
          <a:p>
            <a:pPr marL="285750" indent="-285750">
              <a:buFont typeface="Wingdings" panose="05000000000000000000" pitchFamily="2" charset="2"/>
              <a:buChar char="q"/>
              <a:defRPr/>
            </a:pPr>
            <a:r>
              <a:rPr lang="en-GB" sz="2000" dirty="0">
                <a:solidFill>
                  <a:srgbClr val="000000"/>
                </a:solidFill>
                <a:latin typeface="Arial" pitchFamily="34" charset="0"/>
                <a:ea typeface="ＭＳ Ｐゴシック" charset="0"/>
                <a:cs typeface="Arial" pitchFamily="34" charset="0"/>
              </a:rPr>
              <a:t>Hospital acquired condition</a:t>
            </a:r>
          </a:p>
          <a:p>
            <a:pPr marL="285750" indent="-285750">
              <a:buFont typeface="Wingdings" panose="05000000000000000000" pitchFamily="2" charset="2"/>
              <a:buChar char="q"/>
              <a:defRPr/>
            </a:pPr>
            <a:endParaRPr lang="en-GB" sz="2000" dirty="0">
              <a:solidFill>
                <a:srgbClr val="000000"/>
              </a:solidFill>
              <a:latin typeface="Arial" pitchFamily="34" charset="0"/>
              <a:ea typeface="ＭＳ Ｐゴシック" charset="0"/>
              <a:cs typeface="Arial" pitchFamily="34" charset="0"/>
            </a:endParaRPr>
          </a:p>
          <a:p>
            <a:pPr marL="285750" indent="-285750">
              <a:buFont typeface="Wingdings" panose="05000000000000000000" pitchFamily="2" charset="2"/>
              <a:buChar char="q"/>
              <a:defRPr/>
            </a:pPr>
            <a:r>
              <a:rPr lang="en-GB" sz="2000" dirty="0">
                <a:solidFill>
                  <a:srgbClr val="000000"/>
                </a:solidFill>
                <a:latin typeface="Arial" pitchFamily="34" charset="0"/>
                <a:ea typeface="ＭＳ Ｐゴシック" charset="0"/>
                <a:cs typeface="Arial" pitchFamily="34" charset="0"/>
              </a:rPr>
              <a:t>Relative Stay Index</a:t>
            </a:r>
          </a:p>
          <a:p>
            <a:pPr marL="285750" indent="-285750">
              <a:buFont typeface="Wingdings" panose="05000000000000000000" pitchFamily="2" charset="2"/>
              <a:buChar char="q"/>
              <a:defRPr/>
            </a:pPr>
            <a:endParaRPr lang="en-GB" sz="2000" dirty="0">
              <a:solidFill>
                <a:srgbClr val="000000"/>
              </a:solidFill>
              <a:latin typeface="Arial" pitchFamily="34" charset="0"/>
              <a:ea typeface="ＭＳ Ｐゴシック" charset="0"/>
              <a:cs typeface="Arial" pitchFamily="34" charset="0"/>
            </a:endParaRPr>
          </a:p>
          <a:p>
            <a:pPr marL="285750" indent="-285750">
              <a:buFont typeface="Wingdings" panose="05000000000000000000" pitchFamily="2" charset="2"/>
              <a:buChar char="q"/>
              <a:defRPr/>
            </a:pPr>
            <a:r>
              <a:rPr lang="en-GB" sz="2000" dirty="0">
                <a:solidFill>
                  <a:srgbClr val="000000"/>
                </a:solidFill>
                <a:latin typeface="Arial" pitchFamily="34" charset="0"/>
                <a:ea typeface="ＭＳ Ｐゴシック" charset="0"/>
                <a:cs typeface="Arial" pitchFamily="34" charset="0"/>
              </a:rPr>
              <a:t>Length of Stay</a:t>
            </a:r>
          </a:p>
          <a:p>
            <a:pPr marL="285750" indent="-285750">
              <a:buFont typeface="Wingdings" panose="05000000000000000000" pitchFamily="2" charset="2"/>
              <a:buChar char="q"/>
              <a:defRPr/>
            </a:pPr>
            <a:endParaRPr lang="en-GB" sz="2000" dirty="0">
              <a:solidFill>
                <a:srgbClr val="000000"/>
              </a:solidFill>
              <a:latin typeface="Arial" pitchFamily="34" charset="0"/>
              <a:ea typeface="ＭＳ Ｐゴシック" charset="0"/>
              <a:cs typeface="Arial" pitchFamily="34" charset="0"/>
            </a:endParaRPr>
          </a:p>
          <a:p>
            <a:pPr marL="285750" indent="-285750">
              <a:buFont typeface="Wingdings" panose="05000000000000000000" pitchFamily="2" charset="2"/>
              <a:buChar char="q"/>
              <a:defRPr/>
            </a:pPr>
            <a:r>
              <a:rPr lang="en-GB" sz="2000" dirty="0">
                <a:solidFill>
                  <a:srgbClr val="000000"/>
                </a:solidFill>
                <a:latin typeface="Arial" pitchFamily="34" charset="0"/>
                <a:ea typeface="ＭＳ Ｐゴシック" charset="0"/>
                <a:cs typeface="Arial" pitchFamily="34" charset="0"/>
              </a:rPr>
              <a:t>Discharge to Aged Care</a:t>
            </a:r>
          </a:p>
          <a:p>
            <a:pPr marL="285750" indent="-285750">
              <a:buFont typeface="Arial" panose="020B0604020202020204" pitchFamily="34" charset="0"/>
              <a:buChar char="•"/>
              <a:defRPr/>
            </a:pPr>
            <a:endParaRPr lang="en-AU" dirty="0">
              <a:solidFill>
                <a:srgbClr val="000000"/>
              </a:solidFill>
              <a:cs typeface="Arial" charset="0"/>
            </a:endParaRPr>
          </a:p>
          <a:p>
            <a:pPr>
              <a:defRPr/>
            </a:pPr>
            <a:endParaRPr lang="en-AU" dirty="0">
              <a:solidFill>
                <a:srgbClr val="000000"/>
              </a:solidFill>
              <a:cs typeface="Arial" charset="0"/>
            </a:endParaRPr>
          </a:p>
          <a:p>
            <a:pPr>
              <a:defRPr/>
            </a:pPr>
            <a:endParaRPr lang="en-AU" dirty="0">
              <a:solidFill>
                <a:srgbClr val="000000"/>
              </a:solidFill>
              <a:cs typeface="Arial" charset="0"/>
            </a:endParaRPr>
          </a:p>
        </p:txBody>
      </p:sp>
    </p:spTree>
    <p:extLst>
      <p:ext uri="{BB962C8B-B14F-4D97-AF65-F5344CB8AC3E}">
        <p14:creationId xmlns:p14="http://schemas.microsoft.com/office/powerpoint/2010/main" val="2754857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382" y="199224"/>
            <a:ext cx="8257117" cy="1143000"/>
          </a:xfrm>
        </p:spPr>
        <p:txBody>
          <a:bodyPr/>
          <a:lstStyle/>
          <a:p>
            <a:r>
              <a:rPr lang="en-AU" dirty="0"/>
              <a:t>Cognitive Impairment Identifier</a:t>
            </a:r>
          </a:p>
        </p:txBody>
      </p:sp>
      <p:pic>
        <p:nvPicPr>
          <p:cNvPr id="4" name="Content Placeholder 3" descr="cid:image010.png@01D361EE.B87EBA20"/>
          <p:cNvPicPr>
            <a:picLocks noGrp="1"/>
          </p:cNvPicPr>
          <p:nvPr>
            <p:ph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410833" y="1197204"/>
            <a:ext cx="1336483" cy="1150070"/>
          </a:xfrm>
          <a:prstGeom prst="rect">
            <a:avLst/>
          </a:prstGeom>
          <a:noFill/>
          <a:ln>
            <a:noFill/>
          </a:ln>
        </p:spPr>
      </p:pic>
      <p:sp>
        <p:nvSpPr>
          <p:cNvPr id="5" name="TextBox 4"/>
          <p:cNvSpPr txBox="1"/>
          <p:nvPr/>
        </p:nvSpPr>
        <p:spPr>
          <a:xfrm>
            <a:off x="3299380" y="1593127"/>
            <a:ext cx="8427563" cy="4801314"/>
          </a:xfrm>
          <a:prstGeom prst="rect">
            <a:avLst/>
          </a:prstGeom>
          <a:noFill/>
        </p:spPr>
        <p:txBody>
          <a:bodyPr wrap="square" rtlCol="0">
            <a:spAutoFit/>
          </a:bodyPr>
          <a:lstStyle/>
          <a:p>
            <a:endParaRPr lang="en-AU" sz="2400" b="1" dirty="0">
              <a:solidFill>
                <a:srgbClr val="000000"/>
              </a:solidFill>
              <a:latin typeface="Arial" pitchFamily="34" charset="0"/>
              <a:ea typeface="ＭＳ Ｐゴシック" charset="0"/>
              <a:cs typeface="Arial" pitchFamily="34" charset="0"/>
            </a:endParaRPr>
          </a:p>
          <a:p>
            <a:endParaRPr lang="en-AU" sz="2400" dirty="0">
              <a:solidFill>
                <a:srgbClr val="000000"/>
              </a:solidFill>
              <a:latin typeface="Arial" pitchFamily="34" charset="0"/>
              <a:ea typeface="ＭＳ Ｐゴシック" charset="0"/>
              <a:cs typeface="Arial" pitchFamily="34" charset="0"/>
            </a:endParaRPr>
          </a:p>
          <a:p>
            <a:pPr marL="342900" indent="-342900">
              <a:buFont typeface="Arial" panose="020B0604020202020204" pitchFamily="34" charset="0"/>
              <a:buChar char="•"/>
            </a:pPr>
            <a:r>
              <a:rPr lang="en-AU" sz="2400" dirty="0">
                <a:solidFill>
                  <a:srgbClr val="000000"/>
                </a:solidFill>
                <a:latin typeface="Arial" pitchFamily="34" charset="0"/>
                <a:ea typeface="ＭＳ Ｐゴシック" charset="0"/>
                <a:cs typeface="Arial" pitchFamily="34" charset="0"/>
              </a:rPr>
              <a:t>The CII was developed by the Alzheimer's community. Those living with Dementia and their carers/family.</a:t>
            </a:r>
          </a:p>
          <a:p>
            <a:pPr marL="342900" indent="-342900">
              <a:buFont typeface="Arial" panose="020B0604020202020204" pitchFamily="34" charset="0"/>
              <a:buChar char="•"/>
            </a:pPr>
            <a:endParaRPr lang="en-AU" sz="2400" dirty="0">
              <a:solidFill>
                <a:srgbClr val="000000"/>
              </a:solidFill>
              <a:latin typeface="Arial" pitchFamily="34" charset="0"/>
              <a:ea typeface="ＭＳ Ｐゴシック" charset="0"/>
              <a:cs typeface="Arial" pitchFamily="34" charset="0"/>
            </a:endParaRPr>
          </a:p>
          <a:p>
            <a:pPr marL="342900" indent="-342900">
              <a:buFont typeface="Arial" panose="020B0604020202020204" pitchFamily="34" charset="0"/>
              <a:buChar char="•"/>
            </a:pPr>
            <a:r>
              <a:rPr lang="en-AU" sz="2400" dirty="0">
                <a:solidFill>
                  <a:srgbClr val="000000"/>
                </a:solidFill>
                <a:latin typeface="Arial" pitchFamily="34" charset="0"/>
                <a:ea typeface="ＭＳ Ｐゴシック" charset="0"/>
                <a:cs typeface="Arial" pitchFamily="34" charset="0"/>
              </a:rPr>
              <a:t>They saw it as important that health service staff could see their specific needs at a glance and this supported the delivery of health care that met the individuals needs.</a:t>
            </a:r>
          </a:p>
          <a:p>
            <a:endParaRPr lang="en-AU" sz="2400" dirty="0">
              <a:solidFill>
                <a:srgbClr val="000000"/>
              </a:solidFill>
              <a:latin typeface="Arial" pitchFamily="34" charset="0"/>
              <a:ea typeface="ＭＳ Ｐゴシック" charset="0"/>
              <a:cs typeface="Arial" pitchFamily="34" charset="0"/>
            </a:endParaRPr>
          </a:p>
          <a:p>
            <a:pPr marL="342900" indent="-342900">
              <a:buFont typeface="Arial" panose="020B0604020202020204" pitchFamily="34" charset="0"/>
              <a:buChar char="•"/>
            </a:pPr>
            <a:r>
              <a:rPr lang="en-AU" sz="2400" dirty="0">
                <a:solidFill>
                  <a:srgbClr val="000000"/>
                </a:solidFill>
                <a:latin typeface="Arial" pitchFamily="34" charset="0"/>
                <a:ea typeface="ＭＳ Ｐゴシック" charset="0"/>
                <a:cs typeface="Arial" pitchFamily="34" charset="0"/>
              </a:rPr>
              <a:t>It is not a label to go on the person but a indicator to inform care. Like ‘nil by mouth’ or ‘requires 1 assist to mobilise’ </a:t>
            </a:r>
          </a:p>
          <a:p>
            <a:endParaRPr lang="en-AU" dirty="0"/>
          </a:p>
        </p:txBody>
      </p:sp>
    </p:spTree>
    <p:extLst>
      <p:ext uri="{BB962C8B-B14F-4D97-AF65-F5344CB8AC3E}">
        <p14:creationId xmlns:p14="http://schemas.microsoft.com/office/powerpoint/2010/main" val="4044626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382" y="199224"/>
            <a:ext cx="8257117" cy="1143000"/>
          </a:xfrm>
        </p:spPr>
        <p:txBody>
          <a:bodyPr/>
          <a:lstStyle/>
          <a:p>
            <a:r>
              <a:rPr lang="en-AU" dirty="0"/>
              <a:t>Cognitive Impairment Identifier</a:t>
            </a:r>
          </a:p>
        </p:txBody>
      </p:sp>
      <p:pic>
        <p:nvPicPr>
          <p:cNvPr id="4" name="Content Placeholder 3" descr="cid:image010.png@01D361EE.B87EBA20"/>
          <p:cNvPicPr>
            <a:picLocks noGrp="1"/>
          </p:cNvPicPr>
          <p:nvPr>
            <p:ph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410833" y="1197204"/>
            <a:ext cx="1336483" cy="1150070"/>
          </a:xfrm>
          <a:prstGeom prst="rect">
            <a:avLst/>
          </a:prstGeom>
          <a:noFill/>
          <a:ln>
            <a:noFill/>
          </a:ln>
        </p:spPr>
      </p:pic>
      <p:sp>
        <p:nvSpPr>
          <p:cNvPr id="5" name="TextBox 4"/>
          <p:cNvSpPr txBox="1"/>
          <p:nvPr/>
        </p:nvSpPr>
        <p:spPr>
          <a:xfrm>
            <a:off x="3299380" y="1593127"/>
            <a:ext cx="8427563" cy="5539978"/>
          </a:xfrm>
          <a:prstGeom prst="rect">
            <a:avLst/>
          </a:prstGeom>
          <a:noFill/>
        </p:spPr>
        <p:txBody>
          <a:bodyPr wrap="square" rtlCol="0">
            <a:spAutoFit/>
          </a:bodyPr>
          <a:lstStyle/>
          <a:p>
            <a:endParaRPr lang="en-AU" sz="2400" b="1" dirty="0">
              <a:solidFill>
                <a:srgbClr val="000000"/>
              </a:solidFill>
              <a:latin typeface="Arial" pitchFamily="34" charset="0"/>
              <a:ea typeface="ＭＳ Ｐゴシック" charset="0"/>
              <a:cs typeface="Arial" pitchFamily="34" charset="0"/>
            </a:endParaRPr>
          </a:p>
          <a:p>
            <a:r>
              <a:rPr lang="en-AU" sz="2400" dirty="0">
                <a:solidFill>
                  <a:srgbClr val="000000"/>
                </a:solidFill>
                <a:latin typeface="Arial" pitchFamily="34" charset="0"/>
                <a:ea typeface="ＭＳ Ｐゴシック" charset="0"/>
                <a:cs typeface="Arial" pitchFamily="34" charset="0"/>
              </a:rPr>
              <a:t>What does this mean?</a:t>
            </a:r>
          </a:p>
          <a:p>
            <a:endParaRPr lang="en-AU" sz="2400" dirty="0">
              <a:solidFill>
                <a:srgbClr val="000000"/>
              </a:solidFill>
              <a:latin typeface="Arial" pitchFamily="34" charset="0"/>
              <a:ea typeface="ＭＳ Ｐゴシック" charset="0"/>
              <a:cs typeface="Arial" pitchFamily="34" charset="0"/>
            </a:endParaRPr>
          </a:p>
          <a:p>
            <a:pPr marL="342900" indent="-342900">
              <a:buFont typeface="Arial" panose="020B0604020202020204" pitchFamily="34" charset="0"/>
              <a:buChar char="•"/>
            </a:pPr>
            <a:r>
              <a:rPr lang="en-AU" sz="2400" dirty="0">
                <a:solidFill>
                  <a:srgbClr val="000000"/>
                </a:solidFill>
                <a:latin typeface="Arial" pitchFamily="34" charset="0"/>
                <a:ea typeface="ＭＳ Ｐゴシック" charset="0"/>
                <a:cs typeface="Arial" pitchFamily="34" charset="0"/>
              </a:rPr>
              <a:t>The patient with this symbol on the wall above their bed or on the end of the bed has a cognitive impairment</a:t>
            </a:r>
          </a:p>
          <a:p>
            <a:pPr marL="342900" indent="-342900">
              <a:buFont typeface="Arial" panose="020B0604020202020204" pitchFamily="34" charset="0"/>
              <a:buChar char="•"/>
            </a:pPr>
            <a:endParaRPr lang="en-AU" sz="2400" dirty="0">
              <a:solidFill>
                <a:srgbClr val="000000"/>
              </a:solidFill>
              <a:latin typeface="Arial" pitchFamily="34" charset="0"/>
              <a:ea typeface="ＭＳ Ｐゴシック" charset="0"/>
              <a:cs typeface="Arial" pitchFamily="34" charset="0"/>
            </a:endParaRPr>
          </a:p>
          <a:p>
            <a:pPr marL="342900" indent="-342900">
              <a:buFont typeface="Arial" panose="020B0604020202020204" pitchFamily="34" charset="0"/>
              <a:buChar char="•"/>
            </a:pPr>
            <a:r>
              <a:rPr lang="en-AU" sz="2400" dirty="0">
                <a:solidFill>
                  <a:srgbClr val="000000"/>
                </a:solidFill>
                <a:latin typeface="Arial" pitchFamily="34" charset="0"/>
                <a:ea typeface="ＭＳ Ｐゴシック" charset="0"/>
                <a:cs typeface="Arial" pitchFamily="34" charset="0"/>
              </a:rPr>
              <a:t>The patient and/or carer, family, substitute decision maker have consented to the use of the CII</a:t>
            </a:r>
          </a:p>
          <a:p>
            <a:pPr marL="342900" indent="-342900">
              <a:buFont typeface="Arial" panose="020B0604020202020204" pitchFamily="34" charset="0"/>
              <a:buChar char="•"/>
            </a:pPr>
            <a:endParaRPr lang="en-AU" sz="2400" dirty="0">
              <a:solidFill>
                <a:srgbClr val="000000"/>
              </a:solidFill>
              <a:latin typeface="Arial" pitchFamily="34" charset="0"/>
              <a:ea typeface="ＭＳ Ｐゴシック" charset="0"/>
              <a:cs typeface="Arial" pitchFamily="34" charset="0"/>
            </a:endParaRPr>
          </a:p>
          <a:p>
            <a:pPr marL="342900" indent="-342900">
              <a:buFont typeface="Arial" panose="020B0604020202020204" pitchFamily="34" charset="0"/>
              <a:buChar char="•"/>
            </a:pPr>
            <a:r>
              <a:rPr lang="en-AU" sz="2400" dirty="0">
                <a:solidFill>
                  <a:srgbClr val="000000"/>
                </a:solidFill>
                <a:latin typeface="Arial" pitchFamily="34" charset="0"/>
                <a:ea typeface="ＭＳ Ｐゴシック" charset="0"/>
                <a:cs typeface="Arial" pitchFamily="34" charset="0"/>
              </a:rPr>
              <a:t>All staff clinical and</a:t>
            </a:r>
            <a:r>
              <a:rPr lang="en-AU" sz="2400" b="1" dirty="0">
                <a:solidFill>
                  <a:srgbClr val="000000"/>
                </a:solidFill>
                <a:latin typeface="Arial" pitchFamily="34" charset="0"/>
                <a:ea typeface="ＭＳ Ｐゴシック" charset="0"/>
                <a:cs typeface="Arial" pitchFamily="34" charset="0"/>
              </a:rPr>
              <a:t> </a:t>
            </a:r>
            <a:r>
              <a:rPr lang="en-AU" sz="2400" dirty="0">
                <a:solidFill>
                  <a:srgbClr val="000000"/>
                </a:solidFill>
                <a:latin typeface="Arial" pitchFamily="34" charset="0"/>
                <a:ea typeface="ＭＳ Ｐゴシック" charset="0"/>
                <a:cs typeface="Arial" pitchFamily="34" charset="0"/>
              </a:rPr>
              <a:t>non-clinical can improve how we interact and provide the best health care for this patient knowing this</a:t>
            </a:r>
          </a:p>
          <a:p>
            <a:pPr marL="342900" indent="-342900">
              <a:buFont typeface="Arial" panose="020B0604020202020204" pitchFamily="34" charset="0"/>
              <a:buChar char="•"/>
            </a:pPr>
            <a:endParaRPr lang="en-AU" sz="2400" dirty="0">
              <a:solidFill>
                <a:srgbClr val="000000"/>
              </a:solidFill>
              <a:latin typeface="Arial" pitchFamily="34" charset="0"/>
              <a:ea typeface="ＭＳ Ｐゴシック" charset="0"/>
              <a:cs typeface="Arial" pitchFamily="34" charset="0"/>
            </a:endParaRPr>
          </a:p>
          <a:p>
            <a:pPr marL="342900" indent="-342900">
              <a:buFont typeface="Arial" panose="020B0604020202020204" pitchFamily="34" charset="0"/>
              <a:buChar char="•"/>
            </a:pPr>
            <a:endParaRPr lang="en-AU" sz="2400" dirty="0">
              <a:solidFill>
                <a:srgbClr val="000000"/>
              </a:solidFill>
              <a:latin typeface="Arial" pitchFamily="34" charset="0"/>
              <a:ea typeface="ＭＳ Ｐゴシック" charset="0"/>
              <a:cs typeface="Arial" pitchFamily="34" charset="0"/>
            </a:endParaRPr>
          </a:p>
          <a:p>
            <a:endParaRPr lang="en-AU" dirty="0"/>
          </a:p>
        </p:txBody>
      </p:sp>
    </p:spTree>
    <p:extLst>
      <p:ext uri="{BB962C8B-B14F-4D97-AF65-F5344CB8AC3E}">
        <p14:creationId xmlns:p14="http://schemas.microsoft.com/office/powerpoint/2010/main" val="3895156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382" y="199224"/>
            <a:ext cx="8257117" cy="1143000"/>
          </a:xfrm>
        </p:spPr>
        <p:txBody>
          <a:bodyPr/>
          <a:lstStyle/>
          <a:p>
            <a:r>
              <a:rPr lang="en-AU" dirty="0"/>
              <a:t>Cognitive Impairment Identifier</a:t>
            </a:r>
          </a:p>
        </p:txBody>
      </p:sp>
      <p:pic>
        <p:nvPicPr>
          <p:cNvPr id="4" name="Content Placeholder 3" descr="cid:image010.png@01D361EE.B87EBA20"/>
          <p:cNvPicPr>
            <a:picLocks noGrp="1"/>
          </p:cNvPicPr>
          <p:nvPr>
            <p:ph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0060524" y="320509"/>
            <a:ext cx="1336483" cy="1150070"/>
          </a:xfrm>
          <a:prstGeom prst="rect">
            <a:avLst/>
          </a:prstGeom>
          <a:noFill/>
          <a:ln>
            <a:noFill/>
          </a:ln>
        </p:spPr>
      </p:pic>
      <p:sp>
        <p:nvSpPr>
          <p:cNvPr id="5" name="TextBox 4"/>
          <p:cNvSpPr txBox="1"/>
          <p:nvPr/>
        </p:nvSpPr>
        <p:spPr>
          <a:xfrm>
            <a:off x="3421929" y="1470579"/>
            <a:ext cx="8427563" cy="5170646"/>
          </a:xfrm>
          <a:prstGeom prst="rect">
            <a:avLst/>
          </a:prstGeom>
          <a:noFill/>
        </p:spPr>
        <p:txBody>
          <a:bodyPr wrap="square" rtlCol="0">
            <a:spAutoFit/>
          </a:bodyPr>
          <a:lstStyle/>
          <a:p>
            <a:r>
              <a:rPr lang="en-AU" sz="2400" dirty="0">
                <a:solidFill>
                  <a:srgbClr val="000000"/>
                </a:solidFill>
                <a:latin typeface="Arial" pitchFamily="34" charset="0"/>
                <a:ea typeface="ＭＳ Ｐゴシック" charset="0"/>
                <a:cs typeface="Arial" pitchFamily="34" charset="0"/>
              </a:rPr>
              <a:t>How can we improve our care?</a:t>
            </a:r>
          </a:p>
          <a:p>
            <a:pPr marL="342900" indent="-342900">
              <a:buFont typeface="Arial" panose="020B0604020202020204" pitchFamily="34" charset="0"/>
              <a:buChar char="•"/>
            </a:pPr>
            <a:r>
              <a:rPr lang="en-AU" sz="2400" dirty="0">
                <a:solidFill>
                  <a:srgbClr val="000000"/>
                </a:solidFill>
                <a:latin typeface="Arial" pitchFamily="34" charset="0"/>
                <a:ea typeface="ＭＳ Ｐゴシック" charset="0"/>
                <a:cs typeface="Arial" pitchFamily="34" charset="0"/>
              </a:rPr>
              <a:t>Introduce yourself each time you go in their room</a:t>
            </a:r>
          </a:p>
          <a:p>
            <a:pPr marL="342900" indent="-342900">
              <a:buFont typeface="Arial" panose="020B0604020202020204" pitchFamily="34" charset="0"/>
              <a:buChar char="•"/>
            </a:pPr>
            <a:r>
              <a:rPr lang="en-AU" sz="2400" dirty="0">
                <a:solidFill>
                  <a:srgbClr val="000000"/>
                </a:solidFill>
                <a:latin typeface="Arial" pitchFamily="34" charset="0"/>
                <a:ea typeface="ＭＳ Ｐゴシック" charset="0"/>
                <a:cs typeface="Arial" pitchFamily="34" charset="0"/>
              </a:rPr>
              <a:t>Make sure you have eye contact when you are speaking with them</a:t>
            </a:r>
          </a:p>
          <a:p>
            <a:pPr marL="342900" indent="-342900">
              <a:buFont typeface="Arial" panose="020B0604020202020204" pitchFamily="34" charset="0"/>
              <a:buChar char="•"/>
            </a:pPr>
            <a:r>
              <a:rPr lang="en-AU" sz="2400" dirty="0">
                <a:solidFill>
                  <a:srgbClr val="000000"/>
                </a:solidFill>
                <a:latin typeface="Arial" pitchFamily="34" charset="0"/>
                <a:ea typeface="ＭＳ Ｐゴシック" charset="0"/>
                <a:cs typeface="Arial" pitchFamily="34" charset="0"/>
              </a:rPr>
              <a:t>Remain calm and talk in a matter of fact way – keep things uncomplicated, reassure, kindness</a:t>
            </a:r>
          </a:p>
          <a:p>
            <a:pPr marL="342900" indent="-342900">
              <a:buFont typeface="Arial" panose="020B0604020202020204" pitchFamily="34" charset="0"/>
              <a:buChar char="•"/>
            </a:pPr>
            <a:r>
              <a:rPr lang="en-AU" sz="2400" dirty="0">
                <a:solidFill>
                  <a:srgbClr val="000000"/>
                </a:solidFill>
                <a:latin typeface="Arial" pitchFamily="34" charset="0"/>
                <a:ea typeface="ＭＳ Ｐゴシック" charset="0"/>
                <a:cs typeface="Arial" pitchFamily="34" charset="0"/>
              </a:rPr>
              <a:t>Involve carers - if they are in the room with you</a:t>
            </a:r>
          </a:p>
          <a:p>
            <a:pPr marL="342900" indent="-342900">
              <a:buFont typeface="Arial" panose="020B0604020202020204" pitchFamily="34" charset="0"/>
              <a:buChar char="•"/>
            </a:pPr>
            <a:r>
              <a:rPr lang="en-AU" sz="2400" dirty="0">
                <a:solidFill>
                  <a:srgbClr val="000000"/>
                </a:solidFill>
                <a:latin typeface="Arial" pitchFamily="34" charset="0"/>
                <a:ea typeface="ＭＳ Ｐゴシック" charset="0"/>
                <a:cs typeface="Arial" pitchFamily="34" charset="0"/>
              </a:rPr>
              <a:t>Focus on one instruction at a time if your asking them something</a:t>
            </a:r>
          </a:p>
          <a:p>
            <a:pPr marL="342900" indent="-342900">
              <a:buFont typeface="Arial" panose="020B0604020202020204" pitchFamily="34" charset="0"/>
              <a:buChar char="•"/>
            </a:pPr>
            <a:r>
              <a:rPr lang="en-AU" sz="2400" dirty="0">
                <a:solidFill>
                  <a:srgbClr val="000000"/>
                </a:solidFill>
                <a:latin typeface="Arial" pitchFamily="34" charset="0"/>
                <a:ea typeface="ＭＳ Ｐゴシック" charset="0"/>
                <a:cs typeface="Arial" pitchFamily="34" charset="0"/>
              </a:rPr>
              <a:t>Give time for responses</a:t>
            </a:r>
          </a:p>
          <a:p>
            <a:pPr marL="342900" indent="-342900">
              <a:buFont typeface="Arial" panose="020B0604020202020204" pitchFamily="34" charset="0"/>
              <a:buChar char="•"/>
            </a:pPr>
            <a:r>
              <a:rPr lang="en-AU" sz="2400" dirty="0">
                <a:solidFill>
                  <a:srgbClr val="000000"/>
                </a:solidFill>
                <a:latin typeface="Arial" pitchFamily="34" charset="0"/>
                <a:ea typeface="ＭＳ Ｐゴシック" charset="0"/>
                <a:cs typeface="Arial" pitchFamily="34" charset="0"/>
              </a:rPr>
              <a:t>You might need to repeat yourself… don’t assume you have been understood</a:t>
            </a:r>
          </a:p>
          <a:p>
            <a:pPr marL="342900" indent="-342900">
              <a:buFont typeface="Arial" panose="020B0604020202020204" pitchFamily="34" charset="0"/>
              <a:buChar char="•"/>
            </a:pPr>
            <a:r>
              <a:rPr lang="en-AU" sz="2400" dirty="0">
                <a:solidFill>
                  <a:srgbClr val="000000"/>
                </a:solidFill>
                <a:latin typeface="Arial" pitchFamily="34" charset="0"/>
                <a:ea typeface="ＭＳ Ｐゴシック" charset="0"/>
                <a:cs typeface="Arial" pitchFamily="34" charset="0"/>
              </a:rPr>
              <a:t>Do not give too many choices</a:t>
            </a:r>
          </a:p>
          <a:p>
            <a:endParaRPr lang="en-AU" dirty="0"/>
          </a:p>
        </p:txBody>
      </p:sp>
    </p:spTree>
    <p:extLst>
      <p:ext uri="{BB962C8B-B14F-4D97-AF65-F5344CB8AC3E}">
        <p14:creationId xmlns:p14="http://schemas.microsoft.com/office/powerpoint/2010/main" val="3696809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407" y="246357"/>
            <a:ext cx="8257117" cy="837726"/>
          </a:xfrm>
        </p:spPr>
        <p:txBody>
          <a:bodyPr/>
          <a:lstStyle/>
          <a:p>
            <a:r>
              <a:rPr lang="en-AU" dirty="0"/>
              <a:t>Dignity in Care Principles</a:t>
            </a:r>
            <a:br>
              <a:rPr lang="en-AU" dirty="0"/>
            </a:br>
            <a:endParaRPr lang="en-AU" dirty="0"/>
          </a:p>
        </p:txBody>
      </p:sp>
      <p:sp>
        <p:nvSpPr>
          <p:cNvPr id="3" name="Content Placeholder 2"/>
          <p:cNvSpPr>
            <a:spLocks noGrp="1"/>
          </p:cNvSpPr>
          <p:nvPr>
            <p:ph idx="1"/>
          </p:nvPr>
        </p:nvSpPr>
        <p:spPr>
          <a:xfrm>
            <a:off x="3454968" y="774914"/>
            <a:ext cx="8257117" cy="4525962"/>
          </a:xfrm>
        </p:spPr>
        <p:txBody>
          <a:bodyPr/>
          <a:lstStyle/>
          <a:p>
            <a:r>
              <a:rPr lang="en-AU" sz="1600" dirty="0"/>
              <a:t>Zero tolerance of all forms of abuse.</a:t>
            </a:r>
          </a:p>
          <a:p>
            <a:pPr marL="0" indent="0">
              <a:buNone/>
            </a:pPr>
            <a:endParaRPr lang="en-AU" sz="1600" b="1" dirty="0"/>
          </a:p>
          <a:p>
            <a:r>
              <a:rPr lang="en-AU" sz="1600" dirty="0"/>
              <a:t>Support people with the same respect you would want for yourself or a member of your family.</a:t>
            </a:r>
          </a:p>
          <a:p>
            <a:pPr marL="0" indent="0">
              <a:buNone/>
            </a:pPr>
            <a:endParaRPr lang="en-AU" sz="1600" b="1" dirty="0"/>
          </a:p>
          <a:p>
            <a:r>
              <a:rPr lang="en-AU" sz="1600" dirty="0"/>
              <a:t>Treat each person as an individual by offering personalised service.</a:t>
            </a:r>
          </a:p>
          <a:p>
            <a:pPr marL="0" indent="0">
              <a:buNone/>
            </a:pPr>
            <a:endParaRPr lang="en-AU" sz="1600" b="1" dirty="0"/>
          </a:p>
          <a:p>
            <a:r>
              <a:rPr lang="en-AU" sz="1600" dirty="0"/>
              <a:t>Enable people to maintain the maximum possible level of independence, choice and control.</a:t>
            </a:r>
          </a:p>
          <a:p>
            <a:pPr marL="0" indent="0">
              <a:buNone/>
            </a:pPr>
            <a:endParaRPr lang="en-AU" sz="1600" b="1" dirty="0"/>
          </a:p>
          <a:p>
            <a:r>
              <a:rPr lang="en-AU" sz="1600" dirty="0"/>
              <a:t>Listen and support people to express their needs and wants.</a:t>
            </a:r>
          </a:p>
          <a:p>
            <a:pPr marL="0" indent="0">
              <a:buNone/>
            </a:pPr>
            <a:endParaRPr lang="en-AU" sz="1600" b="1" dirty="0"/>
          </a:p>
          <a:p>
            <a:r>
              <a:rPr lang="en-AU" sz="1600" dirty="0"/>
              <a:t>Respect people’s privacy.</a:t>
            </a:r>
          </a:p>
          <a:p>
            <a:pPr marL="0" indent="0">
              <a:buNone/>
            </a:pPr>
            <a:endParaRPr lang="en-AU" sz="1600" b="1" dirty="0"/>
          </a:p>
          <a:p>
            <a:r>
              <a:rPr lang="en-AU" sz="1600" dirty="0"/>
              <a:t>Ensure people feel able to complain without fear of retribution.</a:t>
            </a:r>
          </a:p>
          <a:p>
            <a:pPr marL="0" indent="0">
              <a:buNone/>
            </a:pPr>
            <a:endParaRPr lang="en-AU" sz="1600" b="1" dirty="0"/>
          </a:p>
          <a:p>
            <a:r>
              <a:rPr lang="en-AU" sz="1600" dirty="0"/>
              <a:t>Engage with family members and carers as care partners.</a:t>
            </a:r>
          </a:p>
          <a:p>
            <a:pPr marL="0" indent="0">
              <a:buNone/>
            </a:pPr>
            <a:endParaRPr lang="en-AU" sz="1600" b="1" dirty="0"/>
          </a:p>
          <a:p>
            <a:r>
              <a:rPr lang="en-AU" sz="1600" dirty="0"/>
              <a:t>Assist people to maintain confidence and a positive self-esteem.</a:t>
            </a:r>
          </a:p>
          <a:p>
            <a:pPr marL="0" indent="0">
              <a:buNone/>
            </a:pPr>
            <a:endParaRPr lang="en-AU" sz="1600" b="1" dirty="0"/>
          </a:p>
          <a:p>
            <a:r>
              <a:rPr lang="en-AU" sz="1600" dirty="0"/>
              <a:t>Act to alleviate people’s loneliness and isolation.</a:t>
            </a:r>
            <a:endParaRPr lang="en-AU" sz="1600" b="1" dirty="0"/>
          </a:p>
          <a:p>
            <a:endParaRPr lang="en-AU" dirty="0"/>
          </a:p>
        </p:txBody>
      </p:sp>
    </p:spTree>
    <p:extLst>
      <p:ext uri="{BB962C8B-B14F-4D97-AF65-F5344CB8AC3E}">
        <p14:creationId xmlns:p14="http://schemas.microsoft.com/office/powerpoint/2010/main" val="254015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6688" y="1849569"/>
            <a:ext cx="8257117" cy="2939247"/>
          </a:xfrm>
        </p:spPr>
        <p:txBody>
          <a:bodyPr/>
          <a:lstStyle/>
          <a:p>
            <a:pPr marL="0" indent="0">
              <a:buNone/>
            </a:pPr>
            <a:r>
              <a:rPr lang="en-AU" dirty="0"/>
              <a:t>We all have a role in making a difference.</a:t>
            </a:r>
          </a:p>
          <a:p>
            <a:pPr marL="0" indent="0">
              <a:buNone/>
            </a:pPr>
            <a:endParaRPr lang="en-AU" dirty="0"/>
          </a:p>
          <a:p>
            <a:pPr marL="0" indent="0">
              <a:buNone/>
            </a:pPr>
            <a:r>
              <a:rPr lang="en-AU" dirty="0"/>
              <a:t>What you do counts.</a:t>
            </a:r>
          </a:p>
          <a:p>
            <a:pPr marL="0" indent="0">
              <a:buNone/>
            </a:pPr>
            <a:endParaRPr lang="en-AU" dirty="0"/>
          </a:p>
          <a:p>
            <a:pPr marL="0" indent="0">
              <a:buNone/>
            </a:pPr>
            <a:r>
              <a:rPr lang="en-AU" dirty="0"/>
              <a:t>Thank You</a:t>
            </a:r>
          </a:p>
        </p:txBody>
      </p:sp>
      <p:sp>
        <p:nvSpPr>
          <p:cNvPr id="4" name="Title 1"/>
          <p:cNvSpPr>
            <a:spLocks noGrp="1"/>
          </p:cNvSpPr>
          <p:nvPr>
            <p:ph type="title"/>
          </p:nvPr>
        </p:nvSpPr>
        <p:spPr/>
        <p:txBody>
          <a:bodyPr/>
          <a:lstStyle/>
          <a:p>
            <a:r>
              <a:rPr lang="en-AU" dirty="0"/>
              <a:t>Comprehensive Care of Older People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607" y="2611225"/>
            <a:ext cx="4490438" cy="2995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3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Comprehensive Care of the Older Person </a:t>
            </a:r>
            <a:br>
              <a:rPr lang="en-AU" dirty="0"/>
            </a:br>
            <a:r>
              <a:rPr lang="en-AU" sz="2400" dirty="0"/>
              <a:t>- prevents delirium and enhances care for those with CI</a:t>
            </a:r>
          </a:p>
        </p:txBody>
      </p:sp>
      <p:sp>
        <p:nvSpPr>
          <p:cNvPr id="3" name="Content Placeholder 2"/>
          <p:cNvSpPr>
            <a:spLocks noGrp="1"/>
          </p:cNvSpPr>
          <p:nvPr>
            <p:ph idx="1"/>
          </p:nvPr>
        </p:nvSpPr>
        <p:spPr>
          <a:xfrm>
            <a:off x="3379554" y="1974473"/>
            <a:ext cx="8257117" cy="3389378"/>
          </a:xfrm>
        </p:spPr>
        <p:txBody>
          <a:bodyPr/>
          <a:lstStyle/>
          <a:p>
            <a:r>
              <a:rPr lang="en-AU" sz="2000" dirty="0"/>
              <a:t>People with cognitive impairment admitted to hospital have a significantly increased risk of preventable complications, like delirium, falls and pressure injuries.</a:t>
            </a:r>
          </a:p>
          <a:p>
            <a:pPr marL="0" indent="0">
              <a:buNone/>
            </a:pPr>
            <a:endParaRPr lang="en-AU" sz="2000" dirty="0"/>
          </a:p>
          <a:p>
            <a:r>
              <a:rPr lang="en-AU" sz="2000" dirty="0"/>
              <a:t>People with cognitive impairment may also experience distress in unfamiliar and busy environments.</a:t>
            </a:r>
          </a:p>
          <a:p>
            <a:pPr marL="0" indent="0">
              <a:buNone/>
            </a:pPr>
            <a:endParaRPr lang="en-AU" sz="2000" dirty="0"/>
          </a:p>
          <a:p>
            <a:r>
              <a:rPr lang="en-AU" sz="2000" dirty="0"/>
              <a:t>Although cognitive impairment is a common condition experienced by people in health service organisations, it is often not detected, or is dismissed or misdiagnosed.</a:t>
            </a:r>
          </a:p>
          <a:p>
            <a:pPr marL="0" indent="0">
              <a:buNone/>
            </a:pPr>
            <a:endParaRPr lang="en-AU"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311" y="1757657"/>
            <a:ext cx="147637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0933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Implementing the </a:t>
            </a:r>
            <a:r>
              <a:rPr lang="en-AU" dirty="0" err="1"/>
              <a:t>CCoOP</a:t>
            </a:r>
            <a:r>
              <a:rPr lang="en-AU" dirty="0"/>
              <a:t> </a:t>
            </a:r>
            <a:r>
              <a:rPr lang="en-AU" dirty="0" err="1"/>
              <a:t>MoC</a:t>
            </a:r>
            <a:r>
              <a:rPr lang="en-AU" dirty="0"/>
              <a:t> in CHSA</a:t>
            </a:r>
          </a:p>
        </p:txBody>
      </p:sp>
      <p:sp>
        <p:nvSpPr>
          <p:cNvPr id="5" name="Content Placeholder 4"/>
          <p:cNvSpPr>
            <a:spLocks noGrp="1" noChangeArrowheads="1"/>
          </p:cNvSpPr>
          <p:nvPr>
            <p:ph idx="1"/>
          </p:nvPr>
        </p:nvSpPr>
        <p:spPr bwMode="auto">
          <a:xfrm>
            <a:off x="3398407" y="1114279"/>
            <a:ext cx="8257117"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92CF"/>
              </a:buClr>
              <a:buFont typeface="Arial" charset="0"/>
              <a:buChar char="&gt;"/>
              <a:defRPr sz="2400">
                <a:solidFill>
                  <a:srgbClr val="000000"/>
                </a:solidFill>
                <a:latin typeface="Arial" charset="0"/>
                <a:ea typeface="ＭＳ Ｐゴシック" pitchFamily="34" charset="-128"/>
                <a:cs typeface="Arial" charset="0"/>
              </a:defRPr>
            </a:lvl1pPr>
            <a:lvl2pPr marL="742950" indent="-285750" eaLnBrk="0" hangingPunct="0">
              <a:spcBef>
                <a:spcPct val="20000"/>
              </a:spcBef>
              <a:buClr>
                <a:srgbClr val="0092CF"/>
              </a:buClr>
              <a:buFont typeface="Arial" charset="0"/>
              <a:buChar char="•"/>
              <a:defRPr sz="2000">
                <a:solidFill>
                  <a:srgbClr val="000000"/>
                </a:solidFill>
                <a:latin typeface="Arial" charset="0"/>
                <a:ea typeface="Arial" charset="0"/>
                <a:cs typeface="Arial" charset="0"/>
              </a:defRPr>
            </a:lvl2pPr>
            <a:lvl3pPr marL="1143000" indent="-228600" eaLnBrk="0" hangingPunct="0">
              <a:spcBef>
                <a:spcPct val="20000"/>
              </a:spcBef>
              <a:buClr>
                <a:srgbClr val="0092CF"/>
              </a:buClr>
              <a:buSzPct val="87000"/>
              <a:buFont typeface="Wingdings" pitchFamily="2" charset="2"/>
              <a:buChar char="§"/>
              <a:defRPr>
                <a:solidFill>
                  <a:srgbClr val="000000"/>
                </a:solidFill>
                <a:latin typeface="Arial" charset="0"/>
                <a:ea typeface="Arial" charset="0"/>
                <a:cs typeface="Arial" charset="0"/>
              </a:defRPr>
            </a:lvl3pPr>
            <a:lvl4pPr marL="1600200" indent="-228600" eaLnBrk="0" hangingPunct="0">
              <a:spcBef>
                <a:spcPct val="20000"/>
              </a:spcBef>
              <a:buClr>
                <a:srgbClr val="0092CF"/>
              </a:buClr>
              <a:buFont typeface="Arial" charset="0"/>
              <a:buChar char="&gt;"/>
              <a:defRPr>
                <a:solidFill>
                  <a:srgbClr val="ACA095"/>
                </a:solidFill>
                <a:latin typeface="Arial" charset="0"/>
                <a:ea typeface="Arial" charset="0"/>
                <a:cs typeface="Arial" charset="0"/>
              </a:defRPr>
            </a:lvl4pPr>
            <a:lvl5pPr marL="2057400" indent="-228600" eaLnBrk="0" hangingPunct="0">
              <a:spcBef>
                <a:spcPct val="20000"/>
              </a:spcBef>
              <a:buClr>
                <a:srgbClr val="0092CF"/>
              </a:buClr>
              <a:buFont typeface="Arial" charset="0"/>
              <a:buChar char="&gt;"/>
              <a:defRPr>
                <a:solidFill>
                  <a:srgbClr val="ACA095"/>
                </a:solidFill>
                <a:latin typeface="Arial" charset="0"/>
                <a:ea typeface="Arial" charset="0"/>
                <a:cs typeface="Arial" charset="0"/>
              </a:defRPr>
            </a:lvl5pPr>
            <a:lvl6pPr marL="2514600" indent="-228600" eaLnBrk="0" fontAlgn="base" hangingPunct="0">
              <a:spcBef>
                <a:spcPct val="20000"/>
              </a:spcBef>
              <a:spcAft>
                <a:spcPct val="0"/>
              </a:spcAft>
              <a:buClr>
                <a:srgbClr val="0092CF"/>
              </a:buClr>
              <a:buFont typeface="Arial" charset="0"/>
              <a:buChar char="&gt;"/>
              <a:defRPr>
                <a:solidFill>
                  <a:srgbClr val="ACA095"/>
                </a:solidFill>
                <a:latin typeface="Arial" charset="0"/>
                <a:ea typeface="Arial" charset="0"/>
                <a:cs typeface="Arial" charset="0"/>
              </a:defRPr>
            </a:lvl6pPr>
            <a:lvl7pPr marL="2971800" indent="-228600" eaLnBrk="0" fontAlgn="base" hangingPunct="0">
              <a:spcBef>
                <a:spcPct val="20000"/>
              </a:spcBef>
              <a:spcAft>
                <a:spcPct val="0"/>
              </a:spcAft>
              <a:buClr>
                <a:srgbClr val="0092CF"/>
              </a:buClr>
              <a:buFont typeface="Arial" charset="0"/>
              <a:buChar char="&gt;"/>
              <a:defRPr>
                <a:solidFill>
                  <a:srgbClr val="ACA095"/>
                </a:solidFill>
                <a:latin typeface="Arial" charset="0"/>
                <a:ea typeface="Arial" charset="0"/>
                <a:cs typeface="Arial" charset="0"/>
              </a:defRPr>
            </a:lvl7pPr>
            <a:lvl8pPr marL="3429000" indent="-228600" eaLnBrk="0" fontAlgn="base" hangingPunct="0">
              <a:spcBef>
                <a:spcPct val="20000"/>
              </a:spcBef>
              <a:spcAft>
                <a:spcPct val="0"/>
              </a:spcAft>
              <a:buClr>
                <a:srgbClr val="0092CF"/>
              </a:buClr>
              <a:buFont typeface="Arial" charset="0"/>
              <a:buChar char="&gt;"/>
              <a:defRPr>
                <a:solidFill>
                  <a:srgbClr val="ACA095"/>
                </a:solidFill>
                <a:latin typeface="Arial" charset="0"/>
                <a:ea typeface="Arial" charset="0"/>
                <a:cs typeface="Arial" charset="0"/>
              </a:defRPr>
            </a:lvl8pPr>
            <a:lvl9pPr marL="3886200" indent="-228600" eaLnBrk="0" fontAlgn="base" hangingPunct="0">
              <a:spcBef>
                <a:spcPct val="20000"/>
              </a:spcBef>
              <a:spcAft>
                <a:spcPct val="0"/>
              </a:spcAft>
              <a:buClr>
                <a:srgbClr val="0092CF"/>
              </a:buClr>
              <a:buFont typeface="Arial" charset="0"/>
              <a:buChar char="&gt;"/>
              <a:defRPr>
                <a:solidFill>
                  <a:srgbClr val="ACA095"/>
                </a:solidFill>
                <a:latin typeface="Arial" charset="0"/>
                <a:ea typeface="Arial" charset="0"/>
                <a:cs typeface="Arial" charset="0"/>
              </a:defRPr>
            </a:lvl9pPr>
          </a:lstStyle>
          <a:p>
            <a:pPr algn="ctr">
              <a:spcBef>
                <a:spcPct val="0"/>
              </a:spcBef>
              <a:buClrTx/>
              <a:buFont typeface="Arial" charset="0"/>
              <a:buNone/>
              <a:defRPr/>
            </a:pPr>
            <a:endParaRPr lang="en-AU" altLang="en-US" sz="2000" b="1" dirty="0">
              <a:solidFill>
                <a:srgbClr val="0092CF"/>
              </a:solidFill>
            </a:endParaRPr>
          </a:p>
          <a:p>
            <a:pPr marL="285750" indent="-285750" eaLnBrk="1" hangingPunct="1">
              <a:spcBef>
                <a:spcPct val="0"/>
              </a:spcBef>
              <a:buClrTx/>
              <a:buFont typeface="Arial" panose="020B0604020202020204" pitchFamily="34" charset="0"/>
              <a:buChar char="•"/>
              <a:defRPr/>
            </a:pPr>
            <a:r>
              <a:rPr lang="en-AU" altLang="en-US" dirty="0">
                <a:latin typeface="Arial" pitchFamily="34" charset="0"/>
                <a:ea typeface="ＭＳ Ｐゴシック" charset="0"/>
                <a:cs typeface="Arial" pitchFamily="34" charset="0"/>
              </a:rPr>
              <a:t>2018/19  8 hospitals</a:t>
            </a:r>
          </a:p>
          <a:p>
            <a:pPr marL="1028700" lvl="1" eaLnBrk="1" hangingPunct="1">
              <a:spcBef>
                <a:spcPct val="0"/>
              </a:spcBef>
              <a:buClrTx/>
              <a:buFont typeface="Arial" panose="020B0604020202020204" pitchFamily="34" charset="0"/>
              <a:buChar char="•"/>
              <a:defRPr/>
            </a:pPr>
            <a:r>
              <a:rPr lang="en-AU" altLang="en-US" sz="2400" dirty="0">
                <a:latin typeface="Arial" pitchFamily="34" charset="0"/>
                <a:ea typeface="ＭＳ Ｐゴシック" charset="0"/>
                <a:cs typeface="Arial" pitchFamily="34" charset="0"/>
              </a:rPr>
              <a:t>Port Lincoln, Whyalla, Pt Augusta, Pt Pirie, Riverland General Hospital, Murray bridge, Mt Gambier, Gawler</a:t>
            </a:r>
          </a:p>
          <a:p>
            <a:pPr lvl="1" indent="0" eaLnBrk="1" hangingPunct="1">
              <a:spcBef>
                <a:spcPct val="0"/>
              </a:spcBef>
              <a:buClrTx/>
              <a:buNone/>
              <a:defRPr/>
            </a:pPr>
            <a:endParaRPr lang="en-AU" altLang="en-US" sz="1400" dirty="0">
              <a:latin typeface="Arial" pitchFamily="34" charset="0"/>
              <a:ea typeface="ＭＳ Ｐゴシック" charset="0"/>
              <a:cs typeface="Arial" pitchFamily="34" charset="0"/>
            </a:endParaRPr>
          </a:p>
          <a:p>
            <a:pPr marL="285750" indent="-285750" eaLnBrk="1" hangingPunct="1">
              <a:spcBef>
                <a:spcPct val="0"/>
              </a:spcBef>
              <a:buClrTx/>
              <a:buFont typeface="Arial" panose="020B0604020202020204" pitchFamily="34" charset="0"/>
              <a:buChar char="•"/>
              <a:defRPr/>
            </a:pPr>
            <a:r>
              <a:rPr lang="en-AU" altLang="en-US" dirty="0">
                <a:latin typeface="Arial" pitchFamily="34" charset="0"/>
                <a:ea typeface="ＭＳ Ｐゴシック" charset="0"/>
                <a:cs typeface="Arial" pitchFamily="34" charset="0"/>
              </a:rPr>
              <a:t>Emergency department  and acute medical wards</a:t>
            </a:r>
          </a:p>
          <a:p>
            <a:pPr marL="0" indent="0" eaLnBrk="1" hangingPunct="1">
              <a:spcBef>
                <a:spcPct val="0"/>
              </a:spcBef>
              <a:buClrTx/>
              <a:buNone/>
              <a:defRPr/>
            </a:pPr>
            <a:endParaRPr lang="en-AU" altLang="en-US" sz="1400" dirty="0">
              <a:latin typeface="Arial" pitchFamily="34" charset="0"/>
              <a:ea typeface="ＭＳ Ｐゴシック" charset="0"/>
              <a:cs typeface="Arial" pitchFamily="34" charset="0"/>
            </a:endParaRPr>
          </a:p>
          <a:p>
            <a:pPr marL="285750" indent="-285750" eaLnBrk="1" hangingPunct="1">
              <a:spcBef>
                <a:spcPct val="0"/>
              </a:spcBef>
              <a:buClrTx/>
              <a:buFont typeface="Arial" panose="020B0604020202020204" pitchFamily="34" charset="0"/>
              <a:buChar char="•"/>
              <a:defRPr/>
            </a:pPr>
            <a:r>
              <a:rPr lang="en-AU" altLang="en-US" dirty="0">
                <a:latin typeface="Arial" pitchFamily="34" charset="0"/>
                <a:ea typeface="ＭＳ Ｐゴシック" charset="0"/>
                <a:cs typeface="Arial" pitchFamily="34" charset="0"/>
              </a:rPr>
              <a:t>Education – </a:t>
            </a:r>
            <a:r>
              <a:rPr lang="en-AU" altLang="en-US" b="1" dirty="0">
                <a:latin typeface="Arial" pitchFamily="34" charset="0"/>
                <a:ea typeface="ＭＳ Ｐゴシック" charset="0"/>
                <a:cs typeface="Arial" pitchFamily="34" charset="0"/>
              </a:rPr>
              <a:t>clinical</a:t>
            </a:r>
            <a:r>
              <a:rPr lang="en-AU" altLang="en-US" dirty="0">
                <a:latin typeface="Arial" pitchFamily="34" charset="0"/>
                <a:ea typeface="ＭＳ Ｐゴシック" charset="0"/>
                <a:cs typeface="Arial" pitchFamily="34" charset="0"/>
              </a:rPr>
              <a:t> and non-clinical staff</a:t>
            </a:r>
          </a:p>
          <a:p>
            <a:pPr marL="0" indent="0" eaLnBrk="1" hangingPunct="1">
              <a:spcBef>
                <a:spcPct val="0"/>
              </a:spcBef>
              <a:buClrTx/>
              <a:buNone/>
              <a:defRPr/>
            </a:pPr>
            <a:endParaRPr lang="en-AU" altLang="en-US" sz="1400" dirty="0">
              <a:latin typeface="Arial" pitchFamily="34" charset="0"/>
              <a:ea typeface="ＭＳ Ｐゴシック" charset="0"/>
              <a:cs typeface="Arial" pitchFamily="34" charset="0"/>
            </a:endParaRPr>
          </a:p>
          <a:p>
            <a:pPr marL="285750" indent="-285750" eaLnBrk="1" hangingPunct="1">
              <a:spcBef>
                <a:spcPct val="0"/>
              </a:spcBef>
              <a:buClrTx/>
              <a:buFont typeface="Arial" panose="020B0604020202020204" pitchFamily="34" charset="0"/>
              <a:buChar char="•"/>
              <a:defRPr/>
            </a:pPr>
            <a:r>
              <a:rPr lang="en-AU" altLang="en-US" dirty="0">
                <a:latin typeface="Arial" pitchFamily="34" charset="0"/>
                <a:ea typeface="ＭＳ Ｐゴシック" charset="0"/>
                <a:cs typeface="Arial" pitchFamily="34" charset="0"/>
              </a:rPr>
              <a:t>Implement the </a:t>
            </a:r>
            <a:r>
              <a:rPr lang="en-AU" altLang="en-US" dirty="0" err="1">
                <a:latin typeface="Arial" pitchFamily="34" charset="0"/>
                <a:ea typeface="ＭＳ Ｐゴシック" charset="0"/>
                <a:cs typeface="Arial" pitchFamily="34" charset="0"/>
              </a:rPr>
              <a:t>CCoOP</a:t>
            </a:r>
            <a:r>
              <a:rPr lang="en-AU" altLang="en-US" dirty="0">
                <a:latin typeface="Arial" pitchFamily="34" charset="0"/>
                <a:ea typeface="ＭＳ Ｐゴシック" charset="0"/>
                <a:cs typeface="Arial" pitchFamily="34" charset="0"/>
              </a:rPr>
              <a:t> </a:t>
            </a:r>
            <a:r>
              <a:rPr lang="en-AU" altLang="en-US" dirty="0" err="1">
                <a:latin typeface="Arial" pitchFamily="34" charset="0"/>
                <a:ea typeface="ＭＳ Ｐゴシック" charset="0"/>
                <a:cs typeface="Arial" pitchFamily="34" charset="0"/>
              </a:rPr>
              <a:t>MoC</a:t>
            </a:r>
            <a:r>
              <a:rPr lang="en-AU" altLang="en-US" dirty="0">
                <a:latin typeface="Arial" pitchFamily="34" charset="0"/>
                <a:ea typeface="ＭＳ Ｐゴシック" charset="0"/>
                <a:cs typeface="Arial" pitchFamily="34" charset="0"/>
              </a:rPr>
              <a:t> key priorities using the Dementia Care in Hospital Program from Ballarat Health Services</a:t>
            </a:r>
          </a:p>
          <a:p>
            <a:pPr marL="0" indent="0" eaLnBrk="1" hangingPunct="1">
              <a:spcBef>
                <a:spcPct val="0"/>
              </a:spcBef>
              <a:buClrTx/>
              <a:buNone/>
              <a:defRPr/>
            </a:pPr>
            <a:endParaRPr lang="en-AU" altLang="en-US" sz="1400" dirty="0">
              <a:latin typeface="Arial" pitchFamily="34" charset="0"/>
              <a:ea typeface="ＭＳ Ｐゴシック" charset="0"/>
              <a:cs typeface="Arial" pitchFamily="34" charset="0"/>
            </a:endParaRPr>
          </a:p>
          <a:p>
            <a:pPr marL="285750" indent="-285750" eaLnBrk="1" hangingPunct="1">
              <a:spcBef>
                <a:spcPct val="0"/>
              </a:spcBef>
              <a:buClrTx/>
              <a:buFont typeface="Arial" panose="020B0604020202020204" pitchFamily="34" charset="0"/>
              <a:buChar char="•"/>
              <a:defRPr/>
            </a:pPr>
            <a:r>
              <a:rPr lang="en-AU" altLang="en-US" dirty="0">
                <a:latin typeface="Arial" pitchFamily="34" charset="0"/>
                <a:ea typeface="ＭＳ Ｐゴシック" charset="0"/>
                <a:cs typeface="Arial" pitchFamily="34" charset="0"/>
                <a:hlinkClick r:id="rId2"/>
              </a:rPr>
              <a:t>SharePoint</a:t>
            </a:r>
            <a:endParaRPr lang="en-AU" altLang="en-US" dirty="0">
              <a:latin typeface="Arial" pitchFamily="34" charset="0"/>
              <a:ea typeface="ＭＳ Ｐゴシック" charset="0"/>
              <a:cs typeface="Arial" pitchFamily="34" charset="0"/>
            </a:endParaRPr>
          </a:p>
          <a:p>
            <a:pPr eaLnBrk="1" hangingPunct="1">
              <a:spcBef>
                <a:spcPct val="0"/>
              </a:spcBef>
              <a:buClrTx/>
              <a:buFont typeface="Arial" charset="0"/>
              <a:buNone/>
              <a:defRPr/>
            </a:pPr>
            <a:endParaRPr lang="en-AU" altLang="en-US" sz="1800" dirty="0"/>
          </a:p>
          <a:p>
            <a:pPr eaLnBrk="1" hangingPunct="1">
              <a:spcBef>
                <a:spcPct val="0"/>
              </a:spcBef>
              <a:buClrTx/>
              <a:buFontTx/>
              <a:buNone/>
              <a:defRPr/>
            </a:pPr>
            <a:endParaRPr lang="en-AU" altLang="en-US" sz="1800" b="1" dirty="0">
              <a:solidFill>
                <a:srgbClr val="0066FF"/>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020" y="1785938"/>
            <a:ext cx="147637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055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Comprehensive Care of Older People – </a:t>
            </a:r>
            <a:r>
              <a:rPr lang="en-AU" dirty="0">
                <a:hlinkClick r:id="rId3"/>
              </a:rPr>
              <a:t>model of care</a:t>
            </a:r>
            <a:endParaRPr lang="en-AU" dirty="0"/>
          </a:p>
        </p:txBody>
      </p:sp>
      <p:sp>
        <p:nvSpPr>
          <p:cNvPr id="3" name="Content Placeholder 2"/>
          <p:cNvSpPr>
            <a:spLocks noGrp="1"/>
          </p:cNvSpPr>
          <p:nvPr>
            <p:ph idx="1"/>
          </p:nvPr>
        </p:nvSpPr>
        <p:spPr>
          <a:xfrm>
            <a:off x="3407834" y="1557338"/>
            <a:ext cx="8257117" cy="4862316"/>
          </a:xfrm>
        </p:spPr>
        <p:txBody>
          <a:bodyPr/>
          <a:lstStyle/>
          <a:p>
            <a:pPr marL="0" indent="0">
              <a:buNone/>
            </a:pPr>
            <a:r>
              <a:rPr lang="en-AU" sz="2000" dirty="0"/>
              <a:t>……….will improve the care of older people (aged 65 and older or 45 and older for Aboriginal or Torres Strait Islander) in South Australian public hospitals. Aligns with National Standard 5.</a:t>
            </a:r>
          </a:p>
          <a:p>
            <a:pPr marL="0" indent="0">
              <a:buNone/>
            </a:pPr>
            <a:endParaRPr lang="en-AU" sz="2000" dirty="0"/>
          </a:p>
          <a:p>
            <a:pPr marL="0" indent="0">
              <a:buNone/>
            </a:pPr>
            <a:r>
              <a:rPr lang="en-AU" sz="2000" dirty="0"/>
              <a:t>The project involves implementing five key priorities: </a:t>
            </a:r>
          </a:p>
          <a:p>
            <a:pPr marL="342900" lvl="1" indent="-342900">
              <a:buFont typeface="+mj-lt"/>
              <a:buAutoNum type="arabicPeriod"/>
            </a:pPr>
            <a:r>
              <a:rPr lang="en-AU" sz="1600" dirty="0">
                <a:ea typeface="ＭＳ Ｐゴシック" charset="0"/>
              </a:rPr>
              <a:t>Optimising the care that is provided to older people in the Emergency Department (ED), including that delivered in the lead-up to and ED presentation </a:t>
            </a:r>
          </a:p>
          <a:p>
            <a:pPr marL="342900" lvl="1" indent="-342900">
              <a:buFont typeface="+mj-lt"/>
              <a:buAutoNum type="arabicPeriod"/>
            </a:pPr>
            <a:r>
              <a:rPr lang="en-AU" sz="1600" dirty="0">
                <a:ea typeface="ＭＳ Ｐゴシック" charset="0"/>
              </a:rPr>
              <a:t>Improving the standard of hospital care delivered to older people with cognitive impairment </a:t>
            </a:r>
          </a:p>
          <a:p>
            <a:pPr marL="342900" lvl="1" indent="-342900">
              <a:buFont typeface="+mj-lt"/>
              <a:buAutoNum type="arabicPeriod"/>
            </a:pPr>
            <a:r>
              <a:rPr lang="en-AU" sz="1600" dirty="0">
                <a:ea typeface="ＭＳ Ｐゴシック" charset="0"/>
              </a:rPr>
              <a:t>Creating a document for a patient to take home at the time of hospital discharge ‘ You are leaving hospital’</a:t>
            </a:r>
          </a:p>
          <a:p>
            <a:pPr marL="342900" lvl="1" indent="-342900">
              <a:buFont typeface="+mj-lt"/>
              <a:buAutoNum type="arabicPeriod"/>
            </a:pPr>
            <a:r>
              <a:rPr lang="en-AU" sz="1600" dirty="0">
                <a:ea typeface="ＭＳ Ｐゴシック" charset="0"/>
              </a:rPr>
              <a:t>Maximising the discharge summary completion rate </a:t>
            </a:r>
          </a:p>
          <a:p>
            <a:pPr marL="342900" lvl="1" indent="-342900">
              <a:buFont typeface="+mj-lt"/>
              <a:buAutoNum type="arabicPeriod"/>
            </a:pPr>
            <a:r>
              <a:rPr lang="en-AU" sz="1600" dirty="0">
                <a:ea typeface="ＭＳ Ｐゴシック" charset="0"/>
              </a:rPr>
              <a:t>Collection and dissemination of timely, relevant and accurate performance data to the teams providing care through the use of key performance indicators. </a:t>
            </a:r>
          </a:p>
          <a:p>
            <a:pPr marL="457200" indent="-457200">
              <a:buFont typeface="+mj-lt"/>
              <a:buAutoNum type="arabicPeriod"/>
            </a:pPr>
            <a:endParaRPr lang="en-A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020" y="1785938"/>
            <a:ext cx="147637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898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7834" y="274638"/>
            <a:ext cx="8257117" cy="931993"/>
          </a:xfrm>
        </p:spPr>
        <p:txBody>
          <a:bodyPr/>
          <a:lstStyle/>
          <a:p>
            <a:r>
              <a:rPr lang="en-AU" dirty="0"/>
              <a:t>Why it matters?</a:t>
            </a:r>
          </a:p>
        </p:txBody>
      </p:sp>
      <p:sp>
        <p:nvSpPr>
          <p:cNvPr id="3" name="Content Placeholder 2"/>
          <p:cNvSpPr>
            <a:spLocks noGrp="1"/>
          </p:cNvSpPr>
          <p:nvPr>
            <p:ph idx="1"/>
          </p:nvPr>
        </p:nvSpPr>
        <p:spPr>
          <a:xfrm>
            <a:off x="3417261" y="1180266"/>
            <a:ext cx="8257117" cy="4525962"/>
          </a:xfrm>
        </p:spPr>
        <p:txBody>
          <a:bodyPr/>
          <a:lstStyle/>
          <a:p>
            <a:pPr marL="0" indent="0">
              <a:buNone/>
            </a:pPr>
            <a:r>
              <a:rPr lang="en-AU" sz="3200" dirty="0">
                <a:solidFill>
                  <a:srgbClr val="0092CF"/>
                </a:solidFill>
                <a:hlinkClick r:id="rId2"/>
              </a:rPr>
              <a:t>Michael's Story </a:t>
            </a:r>
            <a:endParaRPr lang="en-AU" sz="3200" dirty="0">
              <a:solidFill>
                <a:srgbClr val="0092CF"/>
              </a:solidFill>
            </a:endParaRPr>
          </a:p>
          <a:p>
            <a:pPr marL="0" indent="0">
              <a:buNone/>
            </a:pPr>
            <a:r>
              <a:rPr lang="en-AU" sz="2000" i="1" dirty="0">
                <a:solidFill>
                  <a:srgbClr val="0092CF"/>
                </a:solidFill>
              </a:rPr>
              <a:t>Highlight Michael’s Story- right click – open hyperlink</a:t>
            </a:r>
          </a:p>
          <a:p>
            <a:pPr marL="0" indent="0">
              <a:buNone/>
            </a:pPr>
            <a:endParaRPr lang="en-AU" sz="2000" dirty="0">
              <a:solidFill>
                <a:srgbClr val="0092CF"/>
              </a:solidFill>
              <a:hlinkClick r:id="rId3"/>
            </a:endParaRPr>
          </a:p>
          <a:p>
            <a:pPr marL="0" indent="0">
              <a:buNone/>
            </a:pPr>
            <a:r>
              <a:rPr lang="en-AU" sz="2000" dirty="0">
                <a:solidFill>
                  <a:srgbClr val="0092CF"/>
                </a:solidFill>
              </a:rPr>
              <a:t>Part 1</a:t>
            </a:r>
          </a:p>
          <a:p>
            <a:pPr marL="0" indent="0">
              <a:buNone/>
            </a:pPr>
            <a:endParaRPr lang="en-AU" sz="2000" dirty="0">
              <a:solidFill>
                <a:srgbClr val="0092CF"/>
              </a:solidFill>
            </a:endParaRPr>
          </a:p>
          <a:p>
            <a:pPr marL="0" indent="0">
              <a:buNone/>
            </a:pPr>
            <a:r>
              <a:rPr lang="en-AU" sz="2000" dirty="0">
                <a:solidFill>
                  <a:srgbClr val="0092CF"/>
                </a:solidFill>
              </a:rPr>
              <a:t>Part 2</a:t>
            </a:r>
          </a:p>
          <a:p>
            <a:pPr marL="0" indent="0">
              <a:buNone/>
            </a:pPr>
            <a:endParaRPr lang="en-AU" sz="2000" dirty="0">
              <a:solidFill>
                <a:srgbClr val="0092CF"/>
              </a:solidFill>
            </a:endParaRPr>
          </a:p>
          <a:p>
            <a:pPr marL="0" indent="0">
              <a:buNone/>
            </a:pPr>
            <a:r>
              <a:rPr lang="en-AU" sz="1800" dirty="0"/>
              <a:t>Michael is the father of four children aged 17 to 25, all of whom live at home.  </a:t>
            </a:r>
          </a:p>
          <a:p>
            <a:pPr marL="0" indent="0">
              <a:buNone/>
            </a:pPr>
            <a:r>
              <a:rPr lang="en-AU" sz="1800" dirty="0"/>
              <a:t>Working as a criminal barrister, Michael was diagnosed with early onset Alzheimer’s disease at the age of 49. Three years on and still in the early stages of his condition, Michael retains insight and articulately shares his thoughts and feelings from within the disease. </a:t>
            </a:r>
          </a:p>
          <a:p>
            <a:pPr marL="0" indent="0">
              <a:buNone/>
            </a:pPr>
            <a:r>
              <a:rPr lang="en-AU" sz="1800" dirty="0"/>
              <a:t>Michael’s story is from </a:t>
            </a:r>
            <a:r>
              <a:rPr lang="en-AU" sz="1800" dirty="0">
                <a:hlinkClick r:id="rId4"/>
              </a:rPr>
              <a:t>The Long Goodbye</a:t>
            </a:r>
            <a:r>
              <a:rPr lang="en-AU" sz="1800" dirty="0"/>
              <a:t> which was aired earlier this year on ABC1. If you would like a copy of the film please visit </a:t>
            </a:r>
            <a:r>
              <a:rPr lang="en-AU" sz="1800" dirty="0">
                <a:hlinkClick r:id="rId5"/>
              </a:rPr>
              <a:t>Ronin Films</a:t>
            </a:r>
            <a:r>
              <a:rPr lang="en-AU" sz="1800" dirty="0"/>
              <a:t>. </a:t>
            </a:r>
          </a:p>
          <a:p>
            <a:pPr marL="0" indent="0">
              <a:buNone/>
            </a:pPr>
            <a:endParaRPr lang="en-AU" sz="2000" dirty="0">
              <a:solidFill>
                <a:srgbClr val="0092CF"/>
              </a:solidFill>
            </a:endParaRPr>
          </a:p>
        </p:txBody>
      </p:sp>
    </p:spTree>
    <p:extLst>
      <p:ext uri="{BB962C8B-B14F-4D97-AF65-F5344CB8AC3E}">
        <p14:creationId xmlns:p14="http://schemas.microsoft.com/office/powerpoint/2010/main" val="355513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2584" y="836614"/>
            <a:ext cx="8159749" cy="5386090"/>
          </a:xfrm>
          <a:prstGeom prst="rect">
            <a:avLst/>
          </a:prstGeom>
          <a:noFill/>
        </p:spPr>
        <p:txBody>
          <a:bodyPr>
            <a:spAutoFit/>
          </a:bodyPr>
          <a:lstStyle/>
          <a:p>
            <a:pPr eaLnBrk="0" hangingPunct="0">
              <a:defRPr/>
            </a:pPr>
            <a:r>
              <a:rPr lang="en-AU" sz="3200" dirty="0">
                <a:solidFill>
                  <a:srgbClr val="0092CF"/>
                </a:solidFill>
                <a:latin typeface="Arial" pitchFamily="34" charset="0"/>
                <a:ea typeface="ＭＳ Ｐゴシック" charset="0"/>
                <a:cs typeface="Arial" pitchFamily="34" charset="0"/>
              </a:rPr>
              <a:t>Priority 1</a:t>
            </a:r>
          </a:p>
          <a:p>
            <a:pPr>
              <a:defRPr/>
            </a:pPr>
            <a:endParaRPr lang="en-AU" dirty="0">
              <a:solidFill>
                <a:srgbClr val="000000"/>
              </a:solidFill>
              <a:cs typeface="Arial" charset="0"/>
            </a:endParaRPr>
          </a:p>
          <a:p>
            <a:pPr>
              <a:defRPr/>
            </a:pPr>
            <a:r>
              <a:rPr lang="en-GB" sz="2000" dirty="0">
                <a:solidFill>
                  <a:srgbClr val="000000"/>
                </a:solidFill>
                <a:latin typeface="Arial" pitchFamily="34" charset="0"/>
                <a:ea typeface="ＭＳ Ｐゴシック" charset="0"/>
                <a:cs typeface="Arial" pitchFamily="34" charset="0"/>
              </a:rPr>
              <a:t>Encouraging appropriate use of emergency departments and identifying alternatives to hospital admission where appropriate.  </a:t>
            </a:r>
          </a:p>
          <a:p>
            <a:pPr>
              <a:defRPr/>
            </a:pPr>
            <a:endParaRPr lang="en-GB" sz="2000" dirty="0">
              <a:solidFill>
                <a:srgbClr val="000000"/>
              </a:solidFill>
              <a:latin typeface="Arial" pitchFamily="34" charset="0"/>
              <a:ea typeface="ＭＳ Ｐゴシック" charset="0"/>
              <a:cs typeface="Arial" pitchFamily="34" charset="0"/>
            </a:endParaRPr>
          </a:p>
          <a:p>
            <a:pPr marL="285750" indent="-285750">
              <a:buFont typeface="Arial" panose="020B0604020202020204" pitchFamily="34" charset="0"/>
              <a:buChar char="•"/>
              <a:defRPr/>
            </a:pPr>
            <a:r>
              <a:rPr lang="en-GB" sz="2000" dirty="0">
                <a:solidFill>
                  <a:srgbClr val="000000"/>
                </a:solidFill>
                <a:latin typeface="Arial" pitchFamily="34" charset="0"/>
                <a:ea typeface="ＭＳ Ｐゴシック" charset="0"/>
                <a:cs typeface="Arial" pitchFamily="34" charset="0"/>
              </a:rPr>
              <a:t>Screen for Cognitive Impairment using the 4AT</a:t>
            </a:r>
          </a:p>
          <a:p>
            <a:pPr>
              <a:defRPr/>
            </a:pPr>
            <a:endParaRPr lang="en-GB" sz="2000" dirty="0">
              <a:solidFill>
                <a:srgbClr val="000000"/>
              </a:solidFill>
              <a:latin typeface="Arial" pitchFamily="34" charset="0"/>
              <a:ea typeface="ＭＳ Ｐゴシック" charset="0"/>
              <a:cs typeface="Arial" pitchFamily="34" charset="0"/>
            </a:endParaRPr>
          </a:p>
          <a:p>
            <a:pPr marL="285750" indent="-285750">
              <a:buFont typeface="Arial" panose="020B0604020202020204" pitchFamily="34" charset="0"/>
              <a:buChar char="•"/>
              <a:defRPr/>
            </a:pPr>
            <a:r>
              <a:rPr lang="en-GB" sz="2000" dirty="0">
                <a:solidFill>
                  <a:srgbClr val="000000"/>
                </a:solidFill>
                <a:latin typeface="Arial" pitchFamily="34" charset="0"/>
                <a:ea typeface="ＭＳ Ｐゴシック" charset="0"/>
                <a:cs typeface="Arial" pitchFamily="34" charset="0"/>
              </a:rPr>
              <a:t>With patient/carer/family/SDM consent use of the Cognitive Impairment Identifier </a:t>
            </a:r>
          </a:p>
          <a:p>
            <a:pPr>
              <a:defRPr/>
            </a:pPr>
            <a:endParaRPr lang="en-GB" sz="2000" dirty="0">
              <a:solidFill>
                <a:srgbClr val="000000"/>
              </a:solidFill>
              <a:latin typeface="Arial" pitchFamily="34" charset="0"/>
              <a:ea typeface="ＭＳ Ｐゴシック" charset="0"/>
              <a:cs typeface="Arial" pitchFamily="34" charset="0"/>
            </a:endParaRPr>
          </a:p>
          <a:p>
            <a:pPr>
              <a:defRPr/>
            </a:pPr>
            <a:endParaRPr lang="en-GB" sz="2000" dirty="0">
              <a:solidFill>
                <a:srgbClr val="000000"/>
              </a:solidFill>
              <a:latin typeface="Arial" pitchFamily="34" charset="0"/>
              <a:ea typeface="ＭＳ Ｐゴシック" charset="0"/>
              <a:cs typeface="Arial" pitchFamily="34" charset="0"/>
            </a:endParaRPr>
          </a:p>
          <a:p>
            <a:pPr marL="285750" indent="-285750">
              <a:buFont typeface="Arial" panose="020B0604020202020204" pitchFamily="34" charset="0"/>
              <a:buChar char="•"/>
              <a:defRPr/>
            </a:pPr>
            <a:r>
              <a:rPr lang="en-GB" sz="2000" dirty="0">
                <a:solidFill>
                  <a:srgbClr val="000000"/>
                </a:solidFill>
                <a:latin typeface="Arial" pitchFamily="34" charset="0"/>
                <a:ea typeface="ＭＳ Ｐゴシック" charset="0"/>
                <a:cs typeface="Arial" pitchFamily="34" charset="0"/>
              </a:rPr>
              <a:t>Optimise the environment</a:t>
            </a:r>
          </a:p>
          <a:p>
            <a:pPr>
              <a:defRPr/>
            </a:pPr>
            <a:endParaRPr lang="en-GB" sz="2000" dirty="0">
              <a:solidFill>
                <a:srgbClr val="000000"/>
              </a:solidFill>
              <a:latin typeface="Arial" pitchFamily="34" charset="0"/>
              <a:ea typeface="ＭＳ Ｐゴシック" charset="0"/>
              <a:cs typeface="Arial" pitchFamily="34" charset="0"/>
            </a:endParaRPr>
          </a:p>
          <a:p>
            <a:pPr marL="285750" indent="-285750">
              <a:buFont typeface="Arial" panose="020B0604020202020204" pitchFamily="34" charset="0"/>
              <a:buChar char="•"/>
              <a:defRPr/>
            </a:pPr>
            <a:r>
              <a:rPr lang="en-GB" sz="2000" dirty="0">
                <a:solidFill>
                  <a:srgbClr val="000000"/>
                </a:solidFill>
                <a:latin typeface="Arial" pitchFamily="34" charset="0"/>
                <a:ea typeface="ＭＳ Ｐゴシック" charset="0"/>
                <a:cs typeface="Arial" pitchFamily="34" charset="0"/>
              </a:rPr>
              <a:t>Referral pathways</a:t>
            </a:r>
          </a:p>
          <a:p>
            <a:pPr>
              <a:defRPr/>
            </a:pPr>
            <a:endParaRPr lang="en-AU" dirty="0">
              <a:solidFill>
                <a:srgbClr val="000000"/>
              </a:solidFill>
              <a:cs typeface="Arial" charset="0"/>
            </a:endParaRPr>
          </a:p>
          <a:p>
            <a:pPr>
              <a:defRPr/>
            </a:pPr>
            <a:endParaRPr lang="en-AU" dirty="0">
              <a:solidFill>
                <a:srgbClr val="000000"/>
              </a:solidFill>
              <a:cs typeface="Arial" charset="0"/>
            </a:endParaRPr>
          </a:p>
          <a:p>
            <a:pPr>
              <a:defRPr/>
            </a:pPr>
            <a:endParaRPr lang="en-AU" dirty="0">
              <a:solidFill>
                <a:srgbClr val="000000"/>
              </a:solidFill>
              <a:cs typeface="Arial" charset="0"/>
            </a:endParaRPr>
          </a:p>
        </p:txBody>
      </p:sp>
      <p:pic>
        <p:nvPicPr>
          <p:cNvPr id="3" name="Picture 2" descr="cid:image010.png@01D361EE.B87EBA20"/>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455248" y="3619893"/>
            <a:ext cx="739513" cy="584462"/>
          </a:xfrm>
          <a:prstGeom prst="rect">
            <a:avLst/>
          </a:prstGeom>
          <a:noFill/>
          <a:ln>
            <a:noFill/>
          </a:ln>
        </p:spPr>
      </p:pic>
    </p:spTree>
    <p:extLst>
      <p:ext uri="{BB962C8B-B14F-4D97-AF65-F5344CB8AC3E}">
        <p14:creationId xmlns:p14="http://schemas.microsoft.com/office/powerpoint/2010/main" val="255684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p:cNvSpPr>
            <a:spLocks noGrp="1"/>
          </p:cNvSpPr>
          <p:nvPr>
            <p:ph type="body" sz="quarter" idx="13"/>
          </p:nvPr>
        </p:nvSpPr>
        <p:spPr>
          <a:xfrm>
            <a:off x="3374796" y="32222"/>
            <a:ext cx="6265988" cy="360363"/>
          </a:xfrm>
        </p:spPr>
        <p:txBody>
          <a:bodyPr/>
          <a:lstStyle/>
          <a:p>
            <a:r>
              <a:rPr lang="en-AU" altLang="en-US">
                <a:latin typeface="Arial" charset="0"/>
                <a:ea typeface="ＭＳ Ｐゴシック" pitchFamily="34" charset="-128"/>
                <a:cs typeface="Arial" charset="0"/>
              </a:rPr>
              <a:t>    4AT – Screening Tool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480" y="375500"/>
            <a:ext cx="43053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8780" y="375500"/>
            <a:ext cx="4343400" cy="613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23031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7425" y="1241966"/>
            <a:ext cx="8159749" cy="3570208"/>
          </a:xfrm>
          <a:prstGeom prst="rect">
            <a:avLst/>
          </a:prstGeom>
          <a:noFill/>
        </p:spPr>
        <p:txBody>
          <a:bodyPr>
            <a:spAutoFit/>
          </a:bodyPr>
          <a:lstStyle/>
          <a:p>
            <a:pPr eaLnBrk="0" hangingPunct="0">
              <a:defRPr/>
            </a:pPr>
            <a:r>
              <a:rPr lang="en-AU" sz="3200" dirty="0">
                <a:solidFill>
                  <a:srgbClr val="0092CF"/>
                </a:solidFill>
                <a:latin typeface="Arial" pitchFamily="34" charset="0"/>
                <a:ea typeface="ＭＳ Ｐゴシック" charset="0"/>
                <a:cs typeface="Arial" pitchFamily="34" charset="0"/>
              </a:rPr>
              <a:t>4AT</a:t>
            </a:r>
          </a:p>
          <a:p>
            <a:pPr>
              <a:defRPr/>
            </a:pPr>
            <a:endParaRPr lang="en-AU" dirty="0">
              <a:solidFill>
                <a:srgbClr val="000000"/>
              </a:solidFill>
              <a:cs typeface="Arial" charset="0"/>
            </a:endParaRPr>
          </a:p>
          <a:p>
            <a:pPr marL="285750" indent="-285750">
              <a:buFont typeface="Arial" panose="020B0604020202020204" pitchFamily="34" charset="0"/>
              <a:buChar char="•"/>
              <a:defRPr/>
            </a:pPr>
            <a:r>
              <a:rPr lang="en-AU" sz="2000" dirty="0">
                <a:solidFill>
                  <a:srgbClr val="000000"/>
                </a:solidFill>
                <a:latin typeface="Arial" pitchFamily="34" charset="0"/>
                <a:ea typeface="ＭＳ Ｐゴシック" charset="0"/>
                <a:cs typeface="Arial" pitchFamily="34" charset="0"/>
              </a:rPr>
              <a:t>Score of 1-3 indicates CI</a:t>
            </a:r>
          </a:p>
          <a:p>
            <a:pPr marL="285750" indent="-285750">
              <a:buFont typeface="Arial" panose="020B0604020202020204" pitchFamily="34" charset="0"/>
              <a:buChar char="•"/>
              <a:defRPr/>
            </a:pPr>
            <a:endParaRPr lang="en-AU" sz="2000" dirty="0">
              <a:solidFill>
                <a:srgbClr val="000000"/>
              </a:solidFill>
              <a:latin typeface="Arial" pitchFamily="34" charset="0"/>
              <a:ea typeface="ＭＳ Ｐゴシック" charset="0"/>
              <a:cs typeface="Arial" pitchFamily="34" charset="0"/>
            </a:endParaRPr>
          </a:p>
          <a:p>
            <a:pPr marL="285750" indent="-285750">
              <a:buFont typeface="Arial" panose="020B0604020202020204" pitchFamily="34" charset="0"/>
              <a:buChar char="•"/>
              <a:defRPr/>
            </a:pPr>
            <a:r>
              <a:rPr lang="en-AU" sz="2000" dirty="0">
                <a:solidFill>
                  <a:srgbClr val="000000"/>
                </a:solidFill>
                <a:latin typeface="Arial" pitchFamily="34" charset="0"/>
                <a:ea typeface="ＭＳ Ｐゴシック" charset="0"/>
                <a:cs typeface="Arial" pitchFamily="34" charset="0"/>
              </a:rPr>
              <a:t>Score of 4+ positive for delirium</a:t>
            </a:r>
          </a:p>
          <a:p>
            <a:pPr marL="285750" indent="-285750">
              <a:buFont typeface="Arial" panose="020B0604020202020204" pitchFamily="34" charset="0"/>
              <a:buChar char="•"/>
              <a:defRPr/>
            </a:pPr>
            <a:endParaRPr lang="en-AU" sz="2000" dirty="0">
              <a:solidFill>
                <a:srgbClr val="000000"/>
              </a:solidFill>
              <a:latin typeface="Arial" pitchFamily="34" charset="0"/>
              <a:ea typeface="ＭＳ Ｐゴシック" charset="0"/>
              <a:cs typeface="Arial" pitchFamily="34" charset="0"/>
            </a:endParaRPr>
          </a:p>
          <a:p>
            <a:pPr marL="285750" indent="-285750">
              <a:buFont typeface="Arial" panose="020B0604020202020204" pitchFamily="34" charset="0"/>
              <a:buChar char="•"/>
              <a:defRPr/>
            </a:pPr>
            <a:r>
              <a:rPr lang="en-GB" sz="2000" dirty="0">
                <a:solidFill>
                  <a:srgbClr val="000000"/>
                </a:solidFill>
                <a:latin typeface="Arial" pitchFamily="34" charset="0"/>
                <a:ea typeface="ＭＳ Ｐゴシック" charset="0"/>
                <a:cs typeface="Arial" pitchFamily="34" charset="0"/>
              </a:rPr>
              <a:t>With patient/carer/family/SDM consent use of the Cognitive Impairment Identifier </a:t>
            </a:r>
          </a:p>
          <a:p>
            <a:pPr>
              <a:defRPr/>
            </a:pPr>
            <a:endParaRPr lang="en-AU" sz="2000" dirty="0">
              <a:solidFill>
                <a:srgbClr val="000000"/>
              </a:solidFill>
              <a:latin typeface="Arial" pitchFamily="34" charset="0"/>
              <a:ea typeface="ＭＳ Ｐゴシック" charset="0"/>
              <a:cs typeface="Arial" pitchFamily="34" charset="0"/>
            </a:endParaRPr>
          </a:p>
          <a:p>
            <a:pPr>
              <a:defRPr/>
            </a:pPr>
            <a:endParaRPr lang="en-AU" dirty="0">
              <a:solidFill>
                <a:srgbClr val="000000"/>
              </a:solidFill>
              <a:cs typeface="Arial" charset="0"/>
            </a:endParaRPr>
          </a:p>
          <a:p>
            <a:pPr>
              <a:defRPr/>
            </a:pPr>
            <a:endParaRPr lang="en-AU" dirty="0">
              <a:solidFill>
                <a:srgbClr val="000000"/>
              </a:solidFill>
              <a:cs typeface="Arial" charset="0"/>
            </a:endParaRPr>
          </a:p>
        </p:txBody>
      </p:sp>
      <p:pic>
        <p:nvPicPr>
          <p:cNvPr id="5" name="Picture 4" descr="cid:image010.png@01D361EE.B87EBA20"/>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4379" y="4435101"/>
            <a:ext cx="1265304" cy="1202127"/>
          </a:xfrm>
          <a:prstGeom prst="rect">
            <a:avLst/>
          </a:prstGeom>
          <a:noFill/>
          <a:ln>
            <a:noFill/>
          </a:ln>
        </p:spPr>
      </p:pic>
    </p:spTree>
    <p:extLst>
      <p:ext uri="{BB962C8B-B14F-4D97-AF65-F5344CB8AC3E}">
        <p14:creationId xmlns:p14="http://schemas.microsoft.com/office/powerpoint/2010/main" val="2775880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2583" y="903288"/>
            <a:ext cx="8161867" cy="4493538"/>
          </a:xfrm>
          <a:prstGeom prst="rect">
            <a:avLst/>
          </a:prstGeom>
          <a:noFill/>
        </p:spPr>
        <p:txBody>
          <a:bodyPr>
            <a:spAutoFit/>
          </a:bodyPr>
          <a:lstStyle/>
          <a:p>
            <a:pPr eaLnBrk="0" hangingPunct="0">
              <a:defRPr/>
            </a:pPr>
            <a:r>
              <a:rPr lang="en-AU" sz="2000" b="1" dirty="0">
                <a:solidFill>
                  <a:srgbClr val="0092CF"/>
                </a:solidFill>
                <a:cs typeface="Arial" charset="0"/>
              </a:rPr>
              <a:t>Priority 2</a:t>
            </a:r>
          </a:p>
          <a:p>
            <a:pPr>
              <a:defRPr/>
            </a:pPr>
            <a:endParaRPr lang="en-AU" dirty="0">
              <a:solidFill>
                <a:srgbClr val="000000"/>
              </a:solidFill>
              <a:cs typeface="Arial" charset="0"/>
            </a:endParaRPr>
          </a:p>
          <a:p>
            <a:pPr>
              <a:defRPr/>
            </a:pPr>
            <a:r>
              <a:rPr lang="en-GB" dirty="0">
                <a:solidFill>
                  <a:srgbClr val="000000"/>
                </a:solidFill>
                <a:latin typeface="Arial" pitchFamily="34" charset="0"/>
                <a:ea typeface="ＭＳ Ｐゴシック" charset="0"/>
                <a:cs typeface="Arial" pitchFamily="34" charset="0"/>
              </a:rPr>
              <a:t> </a:t>
            </a:r>
            <a:endParaRPr lang="en-GB" sz="2000" dirty="0">
              <a:solidFill>
                <a:srgbClr val="000000"/>
              </a:solidFill>
              <a:latin typeface="Arial" pitchFamily="34" charset="0"/>
              <a:ea typeface="ＭＳ Ｐゴシック" charset="0"/>
              <a:cs typeface="Arial" pitchFamily="34" charset="0"/>
            </a:endParaRPr>
          </a:p>
          <a:p>
            <a:pPr>
              <a:defRPr/>
            </a:pPr>
            <a:r>
              <a:rPr lang="en-GB" sz="2000" dirty="0">
                <a:solidFill>
                  <a:srgbClr val="000000"/>
                </a:solidFill>
                <a:latin typeface="Arial" pitchFamily="34" charset="0"/>
                <a:ea typeface="ＭＳ Ｐゴシック" charset="0"/>
                <a:cs typeface="Arial" pitchFamily="34" charset="0"/>
              </a:rPr>
              <a:t>Developing standards of care for patients with cognitive impairment. </a:t>
            </a:r>
          </a:p>
          <a:p>
            <a:pPr marL="285750" indent="-285750">
              <a:buFont typeface="Wingdings" panose="05000000000000000000" pitchFamily="2" charset="2"/>
              <a:buChar char="q"/>
              <a:defRPr/>
            </a:pPr>
            <a:endParaRPr lang="en-GB" sz="2000" dirty="0">
              <a:solidFill>
                <a:srgbClr val="000000"/>
              </a:solidFill>
              <a:latin typeface="Arial" pitchFamily="34" charset="0"/>
              <a:ea typeface="ＭＳ Ｐゴシック" charset="0"/>
              <a:cs typeface="Arial" pitchFamily="34" charset="0"/>
            </a:endParaRPr>
          </a:p>
          <a:p>
            <a:pPr marL="285750" indent="-285750">
              <a:buFont typeface="Wingdings" panose="05000000000000000000" pitchFamily="2" charset="2"/>
              <a:buChar char="q"/>
              <a:defRPr/>
            </a:pPr>
            <a:r>
              <a:rPr lang="en-GB" sz="2000" dirty="0">
                <a:solidFill>
                  <a:srgbClr val="000000"/>
                </a:solidFill>
                <a:latin typeface="Arial" pitchFamily="34" charset="0"/>
                <a:ea typeface="ＭＳ Ｐゴシック" charset="0"/>
                <a:cs typeface="Arial" pitchFamily="34" charset="0"/>
              </a:rPr>
              <a:t>CHSA Cognitive Impairment Guideline</a:t>
            </a:r>
          </a:p>
          <a:p>
            <a:pPr>
              <a:defRPr/>
            </a:pPr>
            <a:endParaRPr lang="en-GB" sz="2000" dirty="0">
              <a:solidFill>
                <a:srgbClr val="000000"/>
              </a:solidFill>
              <a:latin typeface="Arial" pitchFamily="34" charset="0"/>
              <a:ea typeface="ＭＳ Ｐゴシック" charset="0"/>
              <a:cs typeface="Arial" pitchFamily="34" charset="0"/>
            </a:endParaRPr>
          </a:p>
          <a:p>
            <a:pPr marL="285750" indent="-285750">
              <a:buFont typeface="Wingdings" panose="05000000000000000000" pitchFamily="2" charset="2"/>
              <a:buChar char="q"/>
              <a:defRPr/>
            </a:pPr>
            <a:r>
              <a:rPr lang="en-GB" sz="2000" dirty="0">
                <a:solidFill>
                  <a:srgbClr val="000000"/>
                </a:solidFill>
                <a:latin typeface="Arial" pitchFamily="34" charset="0"/>
                <a:ea typeface="ＭＳ Ｐゴシック" charset="0"/>
                <a:cs typeface="Arial" pitchFamily="34" charset="0"/>
              </a:rPr>
              <a:t>EBP delirium management</a:t>
            </a:r>
          </a:p>
          <a:p>
            <a:pPr marL="285750" indent="-285750">
              <a:buFont typeface="Wingdings" panose="05000000000000000000" pitchFamily="2" charset="2"/>
              <a:buChar char="q"/>
              <a:defRPr/>
            </a:pPr>
            <a:endParaRPr lang="en-GB" sz="2000" dirty="0">
              <a:solidFill>
                <a:srgbClr val="000000"/>
              </a:solidFill>
              <a:latin typeface="Arial" pitchFamily="34" charset="0"/>
              <a:ea typeface="ＭＳ Ｐゴシック" charset="0"/>
              <a:cs typeface="Arial" pitchFamily="34" charset="0"/>
            </a:endParaRPr>
          </a:p>
          <a:p>
            <a:pPr marL="285750" indent="-285750">
              <a:buFont typeface="Wingdings" panose="05000000000000000000" pitchFamily="2" charset="2"/>
              <a:buChar char="q"/>
              <a:defRPr/>
            </a:pPr>
            <a:r>
              <a:rPr lang="en-GB" sz="2000" dirty="0">
                <a:solidFill>
                  <a:srgbClr val="000000"/>
                </a:solidFill>
                <a:latin typeface="Arial" pitchFamily="34" charset="0"/>
                <a:ea typeface="ＭＳ Ｐゴシック" charset="0"/>
                <a:cs typeface="Arial" pitchFamily="34" charset="0"/>
              </a:rPr>
              <a:t>Best practice heath service provision for patient with Dementia</a:t>
            </a:r>
          </a:p>
          <a:p>
            <a:pPr>
              <a:defRPr/>
            </a:pPr>
            <a:endParaRPr lang="en-AU" dirty="0">
              <a:solidFill>
                <a:srgbClr val="000000"/>
              </a:solidFill>
              <a:cs typeface="Arial" charset="0"/>
            </a:endParaRPr>
          </a:p>
          <a:p>
            <a:pPr>
              <a:defRPr/>
            </a:pPr>
            <a:endParaRPr lang="en-GB" dirty="0">
              <a:solidFill>
                <a:srgbClr val="000000"/>
              </a:solidFill>
              <a:latin typeface="Arial" pitchFamily="34" charset="0"/>
              <a:ea typeface="ＭＳ Ｐゴシック" charset="0"/>
              <a:cs typeface="Arial" pitchFamily="34" charset="0"/>
            </a:endParaRPr>
          </a:p>
          <a:p>
            <a:pPr>
              <a:defRPr/>
            </a:pPr>
            <a:r>
              <a:rPr lang="en-GB" dirty="0">
                <a:solidFill>
                  <a:srgbClr val="000000"/>
                </a:solidFill>
                <a:latin typeface="Arial" pitchFamily="34" charset="0"/>
                <a:ea typeface="ＭＳ Ｐゴシック" charset="0"/>
                <a:cs typeface="Arial" pitchFamily="34" charset="0"/>
              </a:rPr>
              <a:t>Also during acute admission if identified with CI with patient/carer/family/SDM consent use of the Cognitive Impairment Identifier</a:t>
            </a:r>
            <a:endParaRPr lang="en-AU" dirty="0">
              <a:solidFill>
                <a:srgbClr val="000000"/>
              </a:solidFill>
              <a:cs typeface="Arial" charset="0"/>
            </a:endParaRPr>
          </a:p>
          <a:p>
            <a:pPr>
              <a:defRPr/>
            </a:pPr>
            <a:endParaRPr lang="en-AU" dirty="0">
              <a:solidFill>
                <a:srgbClr val="000000"/>
              </a:solidFill>
              <a:cs typeface="Arial" charset="0"/>
            </a:endParaRPr>
          </a:p>
        </p:txBody>
      </p:sp>
      <p:pic>
        <p:nvPicPr>
          <p:cNvPr id="3" name="Picture 2" descr="cid:image010.png@01D361EE.B87EBA20"/>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814851" y="4925485"/>
            <a:ext cx="739513" cy="584462"/>
          </a:xfrm>
          <a:prstGeom prst="rect">
            <a:avLst/>
          </a:prstGeom>
          <a:noFill/>
          <a:ln>
            <a:noFill/>
          </a:ln>
        </p:spPr>
      </p:pic>
    </p:spTree>
    <p:extLst>
      <p:ext uri="{BB962C8B-B14F-4D97-AF65-F5344CB8AC3E}">
        <p14:creationId xmlns:p14="http://schemas.microsoft.com/office/powerpoint/2010/main" val="4209036537"/>
      </p:ext>
    </p:extLst>
  </p:cSld>
  <p:clrMapOvr>
    <a:masterClrMapping/>
  </p:clrMapOvr>
</p:sld>
</file>

<file path=ppt/theme/theme1.xml><?xml version="1.0" encoding="utf-8"?>
<a:theme xmlns:a="http://schemas.openxmlformats.org/drawingml/2006/main" name="1_Blue_Final">
  <a:themeElements>
    <a:clrScheme name="Office Theme 3">
      <a:dk1>
        <a:srgbClr val="ACA095"/>
      </a:dk1>
      <a:lt1>
        <a:srgbClr val="FFFFFF"/>
      </a:lt1>
      <a:dk2>
        <a:srgbClr val="1F497D"/>
      </a:dk2>
      <a:lt2>
        <a:srgbClr val="EEECE1"/>
      </a:lt2>
      <a:accent1>
        <a:srgbClr val="EF3A42"/>
      </a:accent1>
      <a:accent2>
        <a:srgbClr val="0092CF"/>
      </a:accent2>
      <a:accent3>
        <a:srgbClr val="FFFFFF"/>
      </a:accent3>
      <a:accent4>
        <a:srgbClr val="92887E"/>
      </a:accent4>
      <a:accent5>
        <a:srgbClr val="F6AEB0"/>
      </a:accent5>
      <a:accent6>
        <a:srgbClr val="0084BB"/>
      </a:accent6>
      <a:hlink>
        <a:srgbClr val="7BC143"/>
      </a:hlink>
      <a:folHlink>
        <a:srgbClr val="FFCD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F497D"/>
        </a:dk2>
        <a:lt2>
          <a:srgbClr val="EEECE1"/>
        </a:lt2>
        <a:accent1>
          <a:srgbClr val="EF3A42"/>
        </a:accent1>
        <a:accent2>
          <a:srgbClr val="0092CF"/>
        </a:accent2>
        <a:accent3>
          <a:srgbClr val="FFFFFF"/>
        </a:accent3>
        <a:accent4>
          <a:srgbClr val="000000"/>
        </a:accent4>
        <a:accent5>
          <a:srgbClr val="F6AEB0"/>
        </a:accent5>
        <a:accent6>
          <a:srgbClr val="0084BB"/>
        </a:accent6>
        <a:hlink>
          <a:srgbClr val="7BC143"/>
        </a:hlink>
        <a:folHlink>
          <a:srgbClr val="FFCD33"/>
        </a:folHlink>
      </a:clrScheme>
      <a:clrMap bg1="lt1" tx1="dk1" bg2="lt2" tx2="dk2" accent1="accent1" accent2="accent2" accent3="accent3" accent4="accent4" accent5="accent5" accent6="accent6" hlink="hlink" folHlink="folHlink"/>
    </a:extraClrScheme>
    <a:extraClrScheme>
      <a:clrScheme name="Office Theme 3">
        <a:dk1>
          <a:srgbClr val="ACA095"/>
        </a:dk1>
        <a:lt1>
          <a:srgbClr val="FFFFFF"/>
        </a:lt1>
        <a:dk2>
          <a:srgbClr val="1F497D"/>
        </a:dk2>
        <a:lt2>
          <a:srgbClr val="EEECE1"/>
        </a:lt2>
        <a:accent1>
          <a:srgbClr val="EF3A42"/>
        </a:accent1>
        <a:accent2>
          <a:srgbClr val="0092CF"/>
        </a:accent2>
        <a:accent3>
          <a:srgbClr val="FFFFFF"/>
        </a:accent3>
        <a:accent4>
          <a:srgbClr val="92887E"/>
        </a:accent4>
        <a:accent5>
          <a:srgbClr val="F6AEB0"/>
        </a:accent5>
        <a:accent6>
          <a:srgbClr val="0084BB"/>
        </a:accent6>
        <a:hlink>
          <a:srgbClr val="7BC143"/>
        </a:hlink>
        <a:folHlink>
          <a:srgbClr val="FFCD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gion xmlns="71c92f68-eaac-40e1-b467-384a5f786531">CHSA</Region>
    <Next_x0020_Review xmlns="71c92f68-eaac-40e1-b467-384a5f786531" xsi:nil="true"/>
    <Business_x0020_Unit xmlns="71c92f68-eaac-40e1-b467-384a5f786531" xsi:nil="true"/>
    <Directorate xmlns="71c92f68-eaac-40e1-b467-384a5f786531" xsi:nil="true"/>
    <ImageCreateDate xmlns="5AD58F5B-34C7-4C9F-82E0-0865E2C20EED" xsi:nil="true"/>
    <Topic xmlns="71c92f68-eaac-40e1-b467-384a5f786531"/>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8C42E50AD34B014BAB64F611D0F3A8E4" ma:contentTypeVersion="95" ma:contentTypeDescription="Upload an image." ma:contentTypeScope="" ma:versionID="7b0763d3e991d1b1512b3dea28e7aec0">
  <xsd:schema xmlns:xsd="http://www.w3.org/2001/XMLSchema" xmlns:xs="http://www.w3.org/2001/XMLSchema" xmlns:p="http://schemas.microsoft.com/office/2006/metadata/properties" xmlns:ns1="http://schemas.microsoft.com/sharepoint/v3" xmlns:ns2="5AD58F5B-34C7-4C9F-82E0-0865E2C20EED" xmlns:ns3="http://schemas.microsoft.com/sharepoint/v3/fields" xmlns:ns4="71c92f68-eaac-40e1-b467-384a5f786531" xmlns:ns5="5ad58f5b-34c7-4c9f-82e0-0865e2c20eed" targetNamespace="http://schemas.microsoft.com/office/2006/metadata/properties" ma:root="true" ma:fieldsID="791f8196607b2f9d8408d31c81cf4002" ns1:_="" ns2:_="" ns3:_="" ns4:_="" ns5:_="">
    <xsd:import namespace="http://schemas.microsoft.com/sharepoint/v3"/>
    <xsd:import namespace="5AD58F5B-34C7-4C9F-82E0-0865E2C20EED"/>
    <xsd:import namespace="http://schemas.microsoft.com/sharepoint/v3/fields"/>
    <xsd:import namespace="71c92f68-eaac-40e1-b467-384a5f786531"/>
    <xsd:import namespace="5ad58f5b-34c7-4c9f-82e0-0865e2c20eed"/>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Region" minOccurs="0"/>
                <xsd:element ref="ns4:Directorate" minOccurs="0"/>
                <xsd:element ref="ns4:Topic" minOccurs="0"/>
                <xsd:element ref="ns4:Business_x0020_Unit" minOccurs="0"/>
                <xsd:element ref="ns4:Next_x0020_Review" minOccurs="0"/>
                <xsd:element ref="ns4:_dlc_DocId" minOccurs="0"/>
                <xsd:element ref="ns4:_dlc_DocIdUrl" minOccurs="0"/>
                <xsd:element ref="ns4:_dlc_DocIdPersistId" minOccurs="0"/>
                <xsd:element ref="ns1:PublishingStartDate" minOccurs="0"/>
                <xsd:element ref="ns1:PublishingExpirationDate" minOccurs="0"/>
                <xsd:element ref="ns5:MediaServiceMetadata" minOccurs="0"/>
                <xsd:element ref="ns5: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5" nillable="true" ma:displayName="Scheduling Start Date" ma:description="" ma:hidden="true" ma:internalName="PublishingStartDate">
      <xsd:simpleType>
        <xsd:restriction base="dms:Unknown"/>
      </xsd:simpleType>
    </xsd:element>
    <xsd:element name="PublishingExpirationDate" ma:index="36"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D58F5B-34C7-4C9F-82E0-0865E2C20EED"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c92f68-eaac-40e1-b467-384a5f786531" elementFormDefault="qualified">
    <xsd:import namespace="http://schemas.microsoft.com/office/2006/documentManagement/types"/>
    <xsd:import namespace="http://schemas.microsoft.com/office/infopath/2007/PartnerControls"/>
    <xsd:element name="Region" ma:index="27" nillable="true" ma:displayName="Region" ma:default="CHSA" ma:format="Dropdown" ma:internalName="Region">
      <xsd:simpleType>
        <xsd:restriction base="dms:Choice">
          <xsd:enumeration value="CHSA"/>
          <xsd:enumeration value="Barossa, Hills, Fleurieu"/>
          <xsd:enumeration value="Eyre and Far North"/>
          <xsd:enumeration value="Flinders and Upper North"/>
          <xsd:enumeration value="Riverland, Malee, Coorong"/>
          <xsd:enumeration value="South East"/>
          <xsd:enumeration value="Yorke and Northern"/>
        </xsd:restriction>
      </xsd:simpleType>
    </xsd:element>
    <xsd:element name="Directorate" ma:index="28" nillable="true" ma:displayName="Directorate" ma:format="Dropdown" ma:internalName="Directorate">
      <xsd:simpleType>
        <xsd:restriction base="dms:Choice">
          <xsd:enumeration value="Allied Health"/>
          <xsd:enumeration value="Aboriginal Health"/>
          <xsd:enumeration value="Corporate Services"/>
          <xsd:enumeration value="Finance"/>
          <xsd:enumeration value="Medical Services"/>
          <xsd:enumeration value="Mental Health"/>
          <xsd:enumeration value="Nursing &amp; Midwifery Services"/>
          <xsd:enumeration value="Operations"/>
          <xsd:enumeration value="People and Culture"/>
          <xsd:enumeration value="Strategy and Reform"/>
          <xsd:enumeration value="Regional"/>
          <xsd:enumeration value="Executive Services"/>
        </xsd:restriction>
      </xsd:simpleType>
    </xsd:element>
    <xsd:element name="Topic" ma:index="29" nillable="true" ma:displayName="Topic" ma:internalName="Topic">
      <xsd:complexType>
        <xsd:complexContent>
          <xsd:extension base="dms:MultiChoiceFillIn">
            <xsd:sequence>
              <xsd:element name="Value" maxOccurs="unbounded" minOccurs="0" nillable="true">
                <xsd:simpleType>
                  <xsd:union memberTypes="dms:Text">
                    <xsd:simpleType>
                      <xsd:restriction base="dms:Choice">
                        <xsd:enumeration value="Aboriginal Health"/>
                        <xsd:enumeration value="Aged Care"/>
                        <xsd:enumeration value="Alert"/>
                        <xsd:enumeration value="Allied Health"/>
                        <xsd:enumeration value="Blood &amp; Blood Products"/>
                        <xsd:enumeration value="Cancer Services"/>
                        <xsd:enumeration value="Clinical Deterioration"/>
                        <xsd:enumeration value="Community"/>
                        <xsd:enumeration value="Consumer Engagement"/>
                        <xsd:enumeration value="Corporate"/>
                        <xsd:enumeration value="Diabetes"/>
                        <xsd:enumeration value="Drug &amp; Therapeutics"/>
                        <xsd:enumeration value="Emergency"/>
                        <xsd:enumeration value="Falls Prevention"/>
                        <xsd:enumeration value="Finance"/>
                        <xsd:enumeration value="ICT"/>
                        <xsd:enumeration value="Infection Control"/>
                        <xsd:enumeration value="Information Sharing"/>
                        <xsd:enumeration value="Maternal and Neonatal"/>
                        <xsd:enumeration value="Medical Imaging"/>
                        <xsd:enumeration value="Mental Health"/>
                        <xsd:enumeration value="Nursing and Midwifery"/>
                        <xsd:enumeration value="Office 365"/>
                        <xsd:enumeration value="QRS"/>
                        <xsd:enumeration value="Paediatrics"/>
                        <xsd:enumeration value="PATS"/>
                        <xsd:enumeration value="People and Culture"/>
                        <xsd:enumeration value="Pressure Injury"/>
                        <xsd:enumeration value="Renal Services"/>
                        <xsd:enumeration value="Risk Assessment"/>
                        <xsd:enumeration value="SAVES"/>
                        <xsd:enumeration value="SharePoint"/>
                        <xsd:enumeration value="Standard Operating Procedures"/>
                        <xsd:enumeration value="Workforce"/>
                        <xsd:enumeration value="WHS&amp;IM"/>
                      </xsd:restriction>
                    </xsd:simpleType>
                  </xsd:union>
                </xsd:simpleType>
              </xsd:element>
            </xsd:sequence>
          </xsd:extension>
        </xsd:complexContent>
      </xsd:complexType>
    </xsd:element>
    <xsd:element name="Business_x0020_Unit" ma:index="30" nillable="true" ma:displayName="Business Unit" ma:format="Dropdown" ma:internalName="Business_x0020_Unit">
      <xsd:simpleType>
        <xsd:union memberTypes="dms:Text">
          <xsd:simpleType>
            <xsd:restriction base="dms:Choice">
              <xsd:enumeration value="Aged Care"/>
              <xsd:enumeration value="Business Development Unit"/>
              <xsd:enumeration value="Diabetes"/>
            </xsd:restriction>
          </xsd:simpleType>
        </xsd:union>
      </xsd:simpleType>
    </xsd:element>
    <xsd:element name="Next_x0020_Review" ma:index="31" nillable="true" ma:displayName="Next Review" ma:format="DateOnly" ma:internalName="Next_x0020_Review" ma:readOnly="false">
      <xsd:simpleType>
        <xsd:restriction base="dms:DateTime"/>
      </xsd:simpleType>
    </xsd:element>
    <xsd:element name="_dlc_DocId" ma:index="32" nillable="true" ma:displayName="Document ID Value" ma:description="The value of the document ID assigned to this item." ma:internalName="_dlc_DocId" ma:readOnly="true">
      <xsd:simpleType>
        <xsd:restriction base="dms:Text"/>
      </xsd:simpleType>
    </xsd:element>
    <xsd:element name="_dlc_DocIdUrl" ma:index="3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ad58f5b-34c7-4c9f-82e0-0865e2c20eed" elementFormDefault="qualified">
    <xsd:import namespace="http://schemas.microsoft.com/office/2006/documentManagement/types"/>
    <xsd:import namespace="http://schemas.microsoft.com/office/infopath/2007/PartnerControls"/>
    <xsd:element name="MediaServiceMetadata" ma:index="37" nillable="true" ma:displayName="MediaServiceMetadata" ma:hidden="true" ma:internalName="MediaServiceMetadata" ma:readOnly="true">
      <xsd:simpleType>
        <xsd:restriction base="dms:Note"/>
      </xsd:simpleType>
    </xsd:element>
    <xsd:element name="MediaServiceFastMetadata" ma:index="38"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28BB95-1C0C-43B3-99A1-D0E98DCBD862}">
  <ds:schemaRefs>
    <ds:schemaRef ds:uri="http://purl.org/dc/elements/1.1/"/>
    <ds:schemaRef ds:uri="http://schemas.microsoft.com/office/infopath/2007/PartnerControls"/>
    <ds:schemaRef ds:uri="71c92f68-eaac-40e1-b467-384a5f786531"/>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sharepoint/v3"/>
    <ds:schemaRef ds:uri="5AD58F5B-34C7-4C9F-82E0-0865E2C20EED"/>
    <ds:schemaRef ds:uri="http://schemas.microsoft.com/sharepoint/v3/fields"/>
    <ds:schemaRef ds:uri="5ad58f5b-34c7-4c9f-82e0-0865e2c20eed"/>
    <ds:schemaRef ds:uri="http://www.w3.org/XML/1998/namespace"/>
    <ds:schemaRef ds:uri="http://purl.org/dc/dcmitype/"/>
  </ds:schemaRefs>
</ds:datastoreItem>
</file>

<file path=customXml/itemProps2.xml><?xml version="1.0" encoding="utf-8"?>
<ds:datastoreItem xmlns:ds="http://schemas.openxmlformats.org/officeDocument/2006/customXml" ds:itemID="{24AC024E-0515-4335-90B5-2DC7B5F15CC4}">
  <ds:schemaRefs>
    <ds:schemaRef ds:uri="http://schemas.microsoft.com/sharepoint/events"/>
  </ds:schemaRefs>
</ds:datastoreItem>
</file>

<file path=customXml/itemProps3.xml><?xml version="1.0" encoding="utf-8"?>
<ds:datastoreItem xmlns:ds="http://schemas.openxmlformats.org/officeDocument/2006/customXml" ds:itemID="{BB242ECB-2701-4D4F-A594-B947D9847B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AD58F5B-34C7-4C9F-82E0-0865E2C20EED"/>
    <ds:schemaRef ds:uri="http://schemas.microsoft.com/sharepoint/v3/fields"/>
    <ds:schemaRef ds:uri="71c92f68-eaac-40e1-b467-384a5f786531"/>
    <ds:schemaRef ds:uri="5ad58f5b-34c7-4c9f-82e0-0865e2c20e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CC82344-158F-43FF-BBD9-5F6F021AAD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TotalTime>
  <Words>989</Words>
  <Application>Microsoft Office PowerPoint</Application>
  <PresentationFormat>Widescreen</PresentationFormat>
  <Paragraphs>171</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Calibri</vt:lpstr>
      <vt:lpstr>Century Gothic</vt:lpstr>
      <vt:lpstr>Wingdings</vt:lpstr>
      <vt:lpstr>1_Blue_Final</vt:lpstr>
      <vt:lpstr>  Comprehensive Care of Older People  in Country Health Hospitals   </vt:lpstr>
      <vt:lpstr>Comprehensive Care of the Older Person  - prevents delirium and enhances care for those with CI</vt:lpstr>
      <vt:lpstr>Implementing the CCoOP MoC in CHSA</vt:lpstr>
      <vt:lpstr>Comprehensive Care of Older People – model of care</vt:lpstr>
      <vt:lpstr>Why it matters?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Cognitive Impairment Identifier</vt:lpstr>
      <vt:lpstr>Cognitive Impairment Identifier</vt:lpstr>
      <vt:lpstr>Cognitive Impairment Identifier</vt:lpstr>
      <vt:lpstr>Dignity in Care Principles </vt:lpstr>
      <vt:lpstr>Comprehensive Care of Older People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&amp; Managing Pressure Injuries  Meredith Stewart</dc:title>
  <dc:creator>Clarke, Merrilee (Health)</dc:creator>
  <cp:lastModifiedBy>YOUNG, Victoria</cp:lastModifiedBy>
  <cp:revision>25</cp:revision>
  <dcterms:created xsi:type="dcterms:W3CDTF">2018-08-13T04:42:41Z</dcterms:created>
  <dcterms:modified xsi:type="dcterms:W3CDTF">2019-11-14T00:13:18Z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0x0101009148F5A04DDD49CBA7127AADA5FB792B00AADE34325A8B49CDA8BB4DB53328F214008C42E50AD34B014BAB64F611D0F3A8E4</vt:lpwstr>
  </property>
</Properties>
</file>